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0" r:id="rId2"/>
    <p:sldId id="260" r:id="rId3"/>
    <p:sldId id="277" r:id="rId4"/>
    <p:sldId id="261" r:id="rId5"/>
    <p:sldId id="264" r:id="rId6"/>
    <p:sldId id="268" r:id="rId7"/>
    <p:sldId id="271" r:id="rId8"/>
    <p:sldId id="272" r:id="rId9"/>
    <p:sldId id="273" r:id="rId10"/>
    <p:sldId id="274" r:id="rId11"/>
    <p:sldId id="275" r:id="rId12"/>
    <p:sldId id="276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660"/>
  </p:normalViewPr>
  <p:slideViewPr>
    <p:cSldViewPr snapToGrid="0">
      <p:cViewPr varScale="1">
        <p:scale>
          <a:sx n="70" d="100"/>
          <a:sy n="70" d="100"/>
        </p:scale>
        <p:origin x="70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82E8A29-955A-4C7C-A174-3E9DCD4DC89B}">
      <dgm:prSet phldrT="[Texto]"/>
      <dgm:spPr/>
      <dgm:t>
        <a:bodyPr/>
        <a:lstStyle/>
        <a:p>
          <a:r>
            <a:rPr lang="es-CO" b="1" i="0" dirty="0" smtClean="0"/>
            <a:t>Más pruebas de todo el sistema</a:t>
          </a:r>
          <a:endParaRPr lang="es-ES" b="1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s-E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s-ES"/>
        </a:p>
      </dgm:t>
    </dgm:pt>
    <dgm:pt modelId="{23A0DE4A-FE92-496E-B335-3433CEFB74E9}">
      <dgm:prSet phldrT="[Texto]"/>
      <dgm:spPr/>
      <dgm:t>
        <a:bodyPr/>
        <a:lstStyle/>
        <a:p>
          <a:r>
            <a:rPr lang="es-CO" b="0" i="0" dirty="0" smtClean="0"/>
            <a:t>Ejemplo: cuando hacemos algún desarrollo, no hacemos pruebas en el momento, esperamos al final cuando ya todo lo demás esté listo y es montando a producción</a:t>
          </a:r>
          <a:br>
            <a:rPr lang="es-CO" b="0" i="0" dirty="0" smtClean="0"/>
          </a:br>
          <a:endParaRPr lang="es-ES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s-E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s-ES"/>
        </a:p>
      </dgm:t>
    </dgm:pt>
    <dgm:pt modelId="{B6E26FFC-9977-4BBC-BEC7-3D6B63754E52}">
      <dgm:prSet phldrT="[Texto]"/>
      <dgm:spPr/>
      <dgm:t>
        <a:bodyPr/>
        <a:lstStyle/>
        <a:p>
          <a:r>
            <a:rPr lang="es-CO" b="1" i="0" dirty="0" smtClean="0"/>
            <a:t>Mejorar la planeación</a:t>
          </a:r>
          <a:endParaRPr lang="es-ES" b="1" dirty="0"/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s-E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s-ES"/>
        </a:p>
      </dgm:t>
    </dgm:pt>
    <dgm:pt modelId="{CBCC21F5-552F-4D39-812E-6FCD4A366F58}">
      <dgm:prSet phldrT="[Texto]"/>
      <dgm:spPr/>
      <dgm:t>
        <a:bodyPr/>
        <a:lstStyle/>
        <a:p>
          <a:r>
            <a:rPr lang="es-CO" b="0" i="0" dirty="0" smtClean="0"/>
            <a:t>Ejemplo: Vamos viendo en el camino que falta o qué actividad toca hacer.</a:t>
          </a:r>
          <a:br>
            <a:rPr lang="es-CO" b="0" i="0" dirty="0" smtClean="0"/>
          </a:br>
          <a:endParaRPr lang="es-ES" dirty="0"/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s-E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s-ES"/>
        </a:p>
      </dgm:t>
    </dgm:pt>
    <dgm:pt modelId="{6D0E5D9F-7263-4526-A227-51301233F549}">
      <dgm:prSet phldrT="[Texto]"/>
      <dgm:spPr/>
      <dgm:t>
        <a:bodyPr/>
        <a:lstStyle/>
        <a:p>
          <a:r>
            <a:rPr lang="es-CO" b="1" i="0" dirty="0" smtClean="0"/>
            <a:t>Unificar el conocimiento, en este momento está divido el </a:t>
          </a:r>
          <a:r>
            <a:rPr lang="es-CO" b="1" i="0" dirty="0" err="1" smtClean="0"/>
            <a:t>front</a:t>
          </a:r>
          <a:r>
            <a:rPr lang="es-CO" b="1" i="0" dirty="0" smtClean="0"/>
            <a:t> y el back</a:t>
          </a:r>
          <a:endParaRPr lang="es-ES" b="1" dirty="0"/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s-E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s-ES"/>
        </a:p>
      </dgm:t>
    </dgm:pt>
    <dgm:pt modelId="{F3256203-D9D1-492A-B801-68C1A32486F0}">
      <dgm:prSet phldrT="[Texto]"/>
      <dgm:spPr/>
      <dgm:t>
        <a:bodyPr/>
        <a:lstStyle/>
        <a:p>
          <a:r>
            <a:rPr lang="es-CO" b="0" i="0" dirty="0" smtClean="0"/>
            <a:t>Ejemplo: Ya que nos dividimos en dos equipos, cada uno conoce la tecnología en la cual trabajo, pero el resto del equipo no. </a:t>
          </a:r>
          <a:br>
            <a:rPr lang="es-CO" b="0" i="0" dirty="0" smtClean="0"/>
          </a:br>
          <a:endParaRPr lang="es-ES" dirty="0"/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s-E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s-ES"/>
        </a:p>
      </dgm:t>
    </dgm:pt>
    <dgm:pt modelId="{E5E95E82-EF79-43CA-AA86-43B0E1CBCD3F}">
      <dgm:prSet phldrT="[Texto]"/>
      <dgm:spPr/>
      <dgm:t>
        <a:bodyPr/>
        <a:lstStyle/>
        <a:p>
          <a:r>
            <a:rPr lang="es-CO" b="1" i="0" dirty="0" smtClean="0"/>
            <a:t>Hacer más seguimiento de las tareas individuales</a:t>
          </a:r>
          <a:endParaRPr lang="es-ES" b="1" dirty="0"/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s-E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s-ES"/>
        </a:p>
      </dgm:t>
    </dgm:pt>
    <dgm:pt modelId="{A81358E0-3DE7-41AD-A28C-ABB22548B1F6}">
      <dgm:prSet phldrT="[Texto]"/>
      <dgm:spPr/>
      <dgm:t>
        <a:bodyPr/>
        <a:lstStyle/>
        <a:p>
          <a:r>
            <a:rPr lang="es-CO" b="0" i="0" dirty="0" smtClean="0"/>
            <a:t>Ejemplo: Muchas veces no sabemos en qué está cada uno de nuestros compañeros, hasta el día que nos vemos y revisamos lo que se hizo en la semana. </a:t>
          </a:r>
          <a:br>
            <a:rPr lang="es-CO" b="0" i="0" dirty="0" smtClean="0"/>
          </a:br>
          <a:endParaRPr lang="es-ES" dirty="0"/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s-E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s-ES"/>
        </a:p>
      </dgm:t>
    </dgm:pt>
    <dgm:pt modelId="{31DDB578-C05C-4251-BB78-41101735A22C}">
      <dgm:prSet/>
      <dgm:spPr/>
      <dgm:t>
        <a:bodyPr/>
        <a:lstStyle/>
        <a:p>
          <a:r>
            <a:rPr lang="es-CO" b="0" i="0" dirty="0" smtClean="0"/>
            <a:t>Mejora: Designamos a una persona que hiciera todas las pruebas necesarias de lo que se desarrolla así poder consolidar las mejoras que toque hacer.</a:t>
          </a:r>
          <a:endParaRPr lang="es-CO" b="0" i="0" dirty="0"/>
        </a:p>
      </dgm:t>
    </dgm:pt>
    <dgm:pt modelId="{BD8AAA56-AE12-4277-8A12-7B58D65F08FD}" type="parTrans" cxnId="{600736D5-F19E-48CD-9523-1EEEAB3B78BB}">
      <dgm:prSet/>
      <dgm:spPr/>
      <dgm:t>
        <a:bodyPr/>
        <a:lstStyle/>
        <a:p>
          <a:endParaRPr lang="es-CO"/>
        </a:p>
      </dgm:t>
    </dgm:pt>
    <dgm:pt modelId="{CB55256B-FCBE-48C7-B46F-6748C3B04245}" type="sibTrans" cxnId="{600736D5-F19E-48CD-9523-1EEEAB3B78BB}">
      <dgm:prSet/>
      <dgm:spPr/>
      <dgm:t>
        <a:bodyPr/>
        <a:lstStyle/>
        <a:p>
          <a:endParaRPr lang="es-CO"/>
        </a:p>
      </dgm:t>
    </dgm:pt>
    <dgm:pt modelId="{FF94AF9A-6FE8-4992-B936-77E524904667}">
      <dgm:prSet/>
      <dgm:spPr/>
      <dgm:t>
        <a:bodyPr/>
        <a:lstStyle/>
        <a:p>
          <a:r>
            <a:rPr lang="es-CO" b="0" i="0" smtClean="0"/>
            <a:t>Mejora: Ya empezamos a generar documentos, donde planteamos el paso a paso de lo que toca hacer, estado y responsable. </a:t>
          </a:r>
          <a:endParaRPr lang="es-CO" b="0" i="0"/>
        </a:p>
      </dgm:t>
    </dgm:pt>
    <dgm:pt modelId="{4951498C-C88F-4D2B-9841-5DA061582511}" type="parTrans" cxnId="{B04C40E1-FB4A-4B83-9FFD-780C6BE221A8}">
      <dgm:prSet/>
      <dgm:spPr/>
      <dgm:t>
        <a:bodyPr/>
        <a:lstStyle/>
        <a:p>
          <a:endParaRPr lang="es-CO"/>
        </a:p>
      </dgm:t>
    </dgm:pt>
    <dgm:pt modelId="{41D2E8C1-94DF-4C4C-8CC4-F40CA3763C1E}" type="sibTrans" cxnId="{B04C40E1-FB4A-4B83-9FFD-780C6BE221A8}">
      <dgm:prSet/>
      <dgm:spPr/>
      <dgm:t>
        <a:bodyPr/>
        <a:lstStyle/>
        <a:p>
          <a:endParaRPr lang="es-CO"/>
        </a:p>
      </dgm:t>
    </dgm:pt>
    <dgm:pt modelId="{E5DE7CD8-5081-4E7D-80A0-72B9A515F7A1}">
      <dgm:prSet/>
      <dgm:spPr/>
      <dgm:t>
        <a:bodyPr/>
        <a:lstStyle/>
        <a:p>
          <a:r>
            <a:rPr lang="es-CO" b="0" i="0" smtClean="0"/>
            <a:t>Mejora: Creemos que por el tiempo es muy difícil hacer esto, pero la idea es que podamos mostrar lo que cada equipo hizo y como lo hizo, para que todos tengamos una idea de todo el proceso.</a:t>
          </a:r>
          <a:endParaRPr lang="es-CO" b="0" i="0"/>
        </a:p>
      </dgm:t>
    </dgm:pt>
    <dgm:pt modelId="{EBC16B85-F9F9-4748-9882-14F7D7A91CE9}" type="parTrans" cxnId="{422BB689-90A6-47B8-BE90-81F050E38C98}">
      <dgm:prSet/>
      <dgm:spPr/>
      <dgm:t>
        <a:bodyPr/>
        <a:lstStyle/>
        <a:p>
          <a:endParaRPr lang="es-CO"/>
        </a:p>
      </dgm:t>
    </dgm:pt>
    <dgm:pt modelId="{54274E4C-A09D-4DD2-9836-FB28C6A69584}" type="sibTrans" cxnId="{422BB689-90A6-47B8-BE90-81F050E38C98}">
      <dgm:prSet/>
      <dgm:spPr/>
      <dgm:t>
        <a:bodyPr/>
        <a:lstStyle/>
        <a:p>
          <a:endParaRPr lang="es-CO"/>
        </a:p>
      </dgm:t>
    </dgm:pt>
    <dgm:pt modelId="{4A3299D4-1BB3-4662-A608-C2779F75CFA7}">
      <dgm:prSet/>
      <dgm:spPr/>
      <dgm:t>
        <a:bodyPr/>
        <a:lstStyle/>
        <a:p>
          <a:r>
            <a:rPr lang="es-CO" b="0" i="0" smtClean="0"/>
            <a:t>Mejora: Junto con la planeación, la asignación y documentación de tareas nos permitirá poder saber en qué estado está cada tarea y así medirnos en tiempo para lograr el objetivo.</a:t>
          </a:r>
          <a:endParaRPr lang="es-CO" b="0" i="0"/>
        </a:p>
      </dgm:t>
    </dgm:pt>
    <dgm:pt modelId="{F8FBB7A8-481A-4126-8140-10FEA81F709C}" type="parTrans" cxnId="{9FFAE549-4D72-453B-BC31-390FACD2AE19}">
      <dgm:prSet/>
      <dgm:spPr/>
      <dgm:t>
        <a:bodyPr/>
        <a:lstStyle/>
        <a:p>
          <a:endParaRPr lang="es-CO"/>
        </a:p>
      </dgm:t>
    </dgm:pt>
    <dgm:pt modelId="{BBF00EFD-5264-47E4-8278-3BED0296F984}" type="sibTrans" cxnId="{9FFAE549-4D72-453B-BC31-390FACD2AE19}">
      <dgm:prSet/>
      <dgm:spPr/>
      <dgm:t>
        <a:bodyPr/>
        <a:lstStyle/>
        <a:p>
          <a:endParaRPr lang="es-CO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8302F07-D6A9-46A5-9807-EBF6C9F5B2DD}" type="pres">
      <dgm:prSet presAssocID="{082E8A29-955A-4C7C-A174-3E9DCD4DC89B}" presName="node" presStyleLbl="node1" presStyleIdx="0" presStyleCnt="4" custLinFactNeighborX="-987" custLinFactNeighborY="-3081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CF272E5B-551E-43F1-8B31-B85B55F4F761}" type="presOf" srcId="{31DDB578-C05C-4251-BB78-41101735A22C}" destId="{98302F07-D6A9-46A5-9807-EBF6C9F5B2DD}" srcOrd="0" destOrd="2" presId="urn:microsoft.com/office/officeart/2005/8/layout/hList6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D407C532-459F-4FDE-A94C-9E03BB0C7B15}" type="presOf" srcId="{4A3299D4-1BB3-4662-A608-C2779F75CFA7}" destId="{86146B22-5360-4D1B-AC91-3378F10134EE}" srcOrd="0" destOrd="2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600736D5-F19E-48CD-9523-1EEEAB3B78BB}" srcId="{082E8A29-955A-4C7C-A174-3E9DCD4DC89B}" destId="{31DDB578-C05C-4251-BB78-41101735A22C}" srcOrd="1" destOrd="0" parTransId="{BD8AAA56-AE12-4277-8A12-7B58D65F08FD}" sibTransId="{CB55256B-FCBE-48C7-B46F-6748C3B04245}"/>
    <dgm:cxn modelId="{764F39C1-03A6-40E7-9608-240BF22011A4}" type="presOf" srcId="{FF94AF9A-6FE8-4992-B936-77E524904667}" destId="{DAD9059A-916A-4916-A2A8-B42491568DD3}" srcOrd="0" destOrd="2" presId="urn:microsoft.com/office/officeart/2005/8/layout/hList6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422BB689-90A6-47B8-BE90-81F050E38C98}" srcId="{6D0E5D9F-7263-4526-A227-51301233F549}" destId="{E5DE7CD8-5081-4E7D-80A0-72B9A515F7A1}" srcOrd="1" destOrd="0" parTransId="{EBC16B85-F9F9-4748-9882-14F7D7A91CE9}" sibTransId="{54274E4C-A09D-4DD2-9836-FB28C6A69584}"/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B04C40E1-FB4A-4B83-9FFD-780C6BE221A8}" srcId="{B6E26FFC-9977-4BBC-BEC7-3D6B63754E52}" destId="{FF94AF9A-6FE8-4992-B936-77E524904667}" srcOrd="1" destOrd="0" parTransId="{4951498C-C88F-4D2B-9841-5DA061582511}" sibTransId="{41D2E8C1-94DF-4C4C-8CC4-F40CA3763C1E}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9FFAE549-4D72-453B-BC31-390FACD2AE19}" srcId="{E5E95E82-EF79-43CA-AA86-43B0E1CBCD3F}" destId="{4A3299D4-1BB3-4662-A608-C2779F75CFA7}" srcOrd="1" destOrd="0" parTransId="{F8FBB7A8-481A-4126-8140-10FEA81F709C}" sibTransId="{BBF00EFD-5264-47E4-8278-3BED0296F984}"/>
    <dgm:cxn modelId="{2F0EDB3D-2492-4630-98E8-44D7C2316339}" type="presOf" srcId="{E5DE7CD8-5081-4E7D-80A0-72B9A515F7A1}" destId="{25A33852-3C4B-4406-8856-3A4D6201948C}" srcOrd="0" destOrd="2" presId="urn:microsoft.com/office/officeart/2005/8/layout/hList6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82E8A29-955A-4C7C-A174-3E9DCD4DC89B}">
      <dgm:prSet phldrT="[Texto]"/>
      <dgm:spPr/>
      <dgm:t>
        <a:bodyPr/>
        <a:lstStyle/>
        <a:p>
          <a:r>
            <a:rPr lang="es-CO" sz="1400" b="1" i="0" dirty="0" smtClean="0"/>
            <a:t>Investigación de tecnologías</a:t>
          </a:r>
          <a:endParaRPr lang="es-ES" sz="1400" b="1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s-E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s-ES"/>
        </a:p>
      </dgm:t>
    </dgm:pt>
    <dgm:pt modelId="{23A0DE4A-FE92-496E-B335-3433CEFB74E9}">
      <dgm:prSet phldrT="[Texto]" custT="1"/>
      <dgm:spPr/>
      <dgm:t>
        <a:bodyPr/>
        <a:lstStyle/>
        <a:p>
          <a:r>
            <a:rPr lang="es-CO" sz="1200" b="0" i="0" dirty="0" smtClean="0"/>
            <a:t>Ejemplo: Trabajamos con lo mínimo que sabemos e investigamos solo lo que toca, debemos conocer mucho más de la tecnología que cada uno maneja.</a:t>
          </a:r>
          <a:endParaRPr lang="es-ES" sz="1200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s-E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s-ES"/>
        </a:p>
      </dgm:t>
    </dgm:pt>
    <dgm:pt modelId="{B6E26FFC-9977-4BBC-BEC7-3D6B63754E52}">
      <dgm:prSet phldrT="[Texto]"/>
      <dgm:spPr/>
      <dgm:t>
        <a:bodyPr/>
        <a:lstStyle/>
        <a:p>
          <a:r>
            <a:rPr lang="es-CO" b="1" i="0" dirty="0" smtClean="0"/>
            <a:t>Trabajo colectivo</a:t>
          </a:r>
          <a:endParaRPr lang="es-ES" b="1" dirty="0"/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s-E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s-ES"/>
        </a:p>
      </dgm:t>
    </dgm:pt>
    <dgm:pt modelId="{CBCC21F5-552F-4D39-812E-6FCD4A366F58}">
      <dgm:prSet phldrT="[Texto]"/>
      <dgm:spPr/>
      <dgm:t>
        <a:bodyPr/>
        <a:lstStyle/>
        <a:p>
          <a:r>
            <a:rPr lang="es-CO" b="0" i="0" dirty="0" smtClean="0"/>
            <a:t>Ejemplo: Muchas veces cada uno trabaja por su parte y solo los sábados trabajamos en equipo.</a:t>
          </a:r>
          <a:endParaRPr lang="es-ES" dirty="0"/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s-E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s-ES"/>
        </a:p>
      </dgm:t>
    </dgm:pt>
    <dgm:pt modelId="{6D0E5D9F-7263-4526-A227-51301233F549}">
      <dgm:prSet phldrT="[Texto]"/>
      <dgm:spPr/>
      <dgm:t>
        <a:bodyPr/>
        <a:lstStyle/>
        <a:p>
          <a:r>
            <a:rPr lang="es-CO" b="1" i="0" dirty="0" smtClean="0"/>
            <a:t>Reuniones, no solo presenciales, sino también virtuales entre semana</a:t>
          </a:r>
          <a:endParaRPr lang="es-ES" b="1" dirty="0"/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s-E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s-ES"/>
        </a:p>
      </dgm:t>
    </dgm:pt>
    <dgm:pt modelId="{F3256203-D9D1-492A-B801-68C1A32486F0}">
      <dgm:prSet phldrT="[Texto]"/>
      <dgm:spPr/>
      <dgm:t>
        <a:bodyPr/>
        <a:lstStyle/>
        <a:p>
          <a:r>
            <a:rPr lang="es-CO" b="0" i="0" dirty="0" smtClean="0"/>
            <a:t>Ejemplo: Nos reunimos una vez a la semana presencialmente.</a:t>
          </a:r>
          <a:endParaRPr lang="es-ES" dirty="0"/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s-E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s-ES"/>
        </a:p>
      </dgm:t>
    </dgm:pt>
    <dgm:pt modelId="{E5E95E82-EF79-43CA-AA86-43B0E1CBCD3F}">
      <dgm:prSet phldrT="[Texto]"/>
      <dgm:spPr/>
      <dgm:t>
        <a:bodyPr/>
        <a:lstStyle/>
        <a:p>
          <a:r>
            <a:rPr lang="es-CO" b="1" i="0" dirty="0" smtClean="0"/>
            <a:t>Pedirle retroalimentación al cliente</a:t>
          </a:r>
          <a:endParaRPr lang="es-ES" b="1" dirty="0"/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s-E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s-ES"/>
        </a:p>
      </dgm:t>
    </dgm:pt>
    <dgm:pt modelId="{A81358E0-3DE7-41AD-A28C-ABB22548B1F6}">
      <dgm:prSet phldrT="[Texto]"/>
      <dgm:spPr/>
      <dgm:t>
        <a:bodyPr/>
        <a:lstStyle/>
        <a:p>
          <a:r>
            <a:rPr lang="es-CO" b="0" i="0" dirty="0" smtClean="0"/>
            <a:t>Ejemplo: Muchas veces tenemos dudas y suponemos sobre cierto proceso y no hacemos preguntas directas al cliente quién es quién conoce lo que quiere.</a:t>
          </a:r>
          <a:endParaRPr lang="es-ES" dirty="0"/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s-E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s-ES"/>
        </a:p>
      </dgm:t>
    </dgm:pt>
    <dgm:pt modelId="{3B4AF0E4-977C-4C6C-B63C-5251EFD21257}">
      <dgm:prSet custT="1"/>
      <dgm:spPr/>
      <dgm:t>
        <a:bodyPr/>
        <a:lstStyle/>
        <a:p>
          <a:r>
            <a:rPr lang="es-CO" sz="1200" b="0" i="0" dirty="0" smtClean="0"/>
            <a:t>Mejora: Creemos que por el tiempo es muy difícil hacer esto, pero la idea es que podamos conocer mucho más sobre cada tema.</a:t>
          </a:r>
          <a:endParaRPr lang="es-CO" sz="1200" b="0" i="0" dirty="0"/>
        </a:p>
      </dgm:t>
    </dgm:pt>
    <dgm:pt modelId="{66DE5747-B616-44EC-8813-2EB768ACC04E}" type="parTrans" cxnId="{303C18EB-4002-4E3A-BC28-85CFBC74A649}">
      <dgm:prSet/>
      <dgm:spPr/>
      <dgm:t>
        <a:bodyPr/>
        <a:lstStyle/>
        <a:p>
          <a:endParaRPr lang="es-CO"/>
        </a:p>
      </dgm:t>
    </dgm:pt>
    <dgm:pt modelId="{4DD27B93-9AAB-4489-99C3-6058BEB74A9F}" type="sibTrans" cxnId="{303C18EB-4002-4E3A-BC28-85CFBC74A649}">
      <dgm:prSet/>
      <dgm:spPr/>
      <dgm:t>
        <a:bodyPr/>
        <a:lstStyle/>
        <a:p>
          <a:endParaRPr lang="es-CO"/>
        </a:p>
      </dgm:t>
    </dgm:pt>
    <dgm:pt modelId="{CEC1C8BE-7261-4993-9415-2E8E9A6DC773}">
      <dgm:prSet/>
      <dgm:spPr/>
      <dgm:t>
        <a:bodyPr/>
        <a:lstStyle/>
        <a:p>
          <a:r>
            <a:rPr lang="es-CO" b="0" i="0" dirty="0" smtClean="0"/>
            <a:t>Mejora: Reunirnos para trabajar en equipo dos veces por semana y sacar cosas puntuales, ya que cada uno tiene una tarea asignada, la cual sin ella otra persona no podría trabajar.</a:t>
          </a:r>
          <a:endParaRPr lang="es-CO" b="0" i="0" dirty="0"/>
        </a:p>
      </dgm:t>
    </dgm:pt>
    <dgm:pt modelId="{60A5B79A-722C-46F1-B814-60BCE01BF6A7}" type="parTrans" cxnId="{82F821AA-996A-40A1-BE97-430EDEB27397}">
      <dgm:prSet/>
      <dgm:spPr/>
      <dgm:t>
        <a:bodyPr/>
        <a:lstStyle/>
        <a:p>
          <a:endParaRPr lang="es-CO"/>
        </a:p>
      </dgm:t>
    </dgm:pt>
    <dgm:pt modelId="{4F9BE4A7-9E7A-45C0-986F-2285D9DE018F}" type="sibTrans" cxnId="{82F821AA-996A-40A1-BE97-430EDEB27397}">
      <dgm:prSet/>
      <dgm:spPr/>
      <dgm:t>
        <a:bodyPr/>
        <a:lstStyle/>
        <a:p>
          <a:endParaRPr lang="es-CO"/>
        </a:p>
      </dgm:t>
    </dgm:pt>
    <dgm:pt modelId="{0E1E83DE-CF64-4163-B49C-1064591A6E92}">
      <dgm:prSet/>
      <dgm:spPr/>
      <dgm:t>
        <a:bodyPr/>
        <a:lstStyle/>
        <a:p>
          <a:r>
            <a:rPr lang="es-CO" b="0" i="0" dirty="0" smtClean="0"/>
            <a:t>Mejora: Creemos que debemos vernos por lo menos una vez más por un medio virtual para socializar los avances antes de la reunión presencial. </a:t>
          </a:r>
          <a:endParaRPr lang="es-CO" b="0" i="0" dirty="0"/>
        </a:p>
      </dgm:t>
    </dgm:pt>
    <dgm:pt modelId="{8F806CF6-FF04-43EE-9A71-5FB8EB781719}" type="parTrans" cxnId="{D14FEEFD-586C-4282-A9F1-940CA2F99847}">
      <dgm:prSet/>
      <dgm:spPr/>
      <dgm:t>
        <a:bodyPr/>
        <a:lstStyle/>
        <a:p>
          <a:endParaRPr lang="es-CO"/>
        </a:p>
      </dgm:t>
    </dgm:pt>
    <dgm:pt modelId="{D87FB6FF-DC99-4E31-8722-D07EE891C38E}" type="sibTrans" cxnId="{D14FEEFD-586C-4282-A9F1-940CA2F99847}">
      <dgm:prSet/>
      <dgm:spPr/>
      <dgm:t>
        <a:bodyPr/>
        <a:lstStyle/>
        <a:p>
          <a:endParaRPr lang="es-CO"/>
        </a:p>
      </dgm:t>
    </dgm:pt>
    <dgm:pt modelId="{9874EC61-1A32-4BD8-809D-D1C778E25B43}">
      <dgm:prSet/>
      <dgm:spPr/>
      <dgm:t>
        <a:bodyPr/>
        <a:lstStyle/>
        <a:p>
          <a:r>
            <a:rPr lang="es-CO" b="0" i="0" dirty="0" smtClean="0"/>
            <a:t>Mejora: Escribirle más seguido al profesor con el fin de entender mejor lo que desea con cada desarrollo y no generar re-procesos</a:t>
          </a:r>
          <a:endParaRPr lang="es-CO" b="0" i="0" dirty="0"/>
        </a:p>
      </dgm:t>
    </dgm:pt>
    <dgm:pt modelId="{14C28D9F-C303-4DF9-8D94-A6D1B75625B4}" type="parTrans" cxnId="{7E12E8C4-CAF3-4794-897A-F305C515B401}">
      <dgm:prSet/>
      <dgm:spPr/>
      <dgm:t>
        <a:bodyPr/>
        <a:lstStyle/>
        <a:p>
          <a:endParaRPr lang="es-CO"/>
        </a:p>
      </dgm:t>
    </dgm:pt>
    <dgm:pt modelId="{DFBF019A-6FE4-447F-8176-1F2898BEBD6F}" type="sibTrans" cxnId="{7E12E8C4-CAF3-4794-897A-F305C515B401}">
      <dgm:prSet/>
      <dgm:spPr/>
      <dgm:t>
        <a:bodyPr/>
        <a:lstStyle/>
        <a:p>
          <a:endParaRPr lang="es-CO"/>
        </a:p>
      </dgm:t>
    </dgm:pt>
    <dgm:pt modelId="{FBFB6EDC-F867-483B-BDCD-25EE5EE6795C}">
      <dgm:prSet phldrT="[Texto]" custT="1"/>
      <dgm:spPr/>
      <dgm:t>
        <a:bodyPr/>
        <a:lstStyle/>
        <a:p>
          <a:endParaRPr lang="es-ES" sz="1200" dirty="0"/>
        </a:p>
      </dgm:t>
    </dgm:pt>
    <dgm:pt modelId="{E13DBDA2-4C91-4640-B848-9974363E735F}" type="parTrans" cxnId="{24636288-693D-4DB4-9A4E-05CA0BF8F0AE}">
      <dgm:prSet/>
      <dgm:spPr/>
      <dgm:t>
        <a:bodyPr/>
        <a:lstStyle/>
        <a:p>
          <a:endParaRPr lang="es-CO"/>
        </a:p>
      </dgm:t>
    </dgm:pt>
    <dgm:pt modelId="{A924A33B-B1C2-481D-9F31-2D4C5AD75E22}" type="sibTrans" cxnId="{24636288-693D-4DB4-9A4E-05CA0BF8F0AE}">
      <dgm:prSet/>
      <dgm:spPr/>
      <dgm:t>
        <a:bodyPr/>
        <a:lstStyle/>
        <a:p>
          <a:endParaRPr lang="es-CO"/>
        </a:p>
      </dgm:t>
    </dgm:pt>
    <dgm:pt modelId="{B9168DD0-0FE2-4B16-945C-3E4D59E91DE9}">
      <dgm:prSet phldrT="[Texto]"/>
      <dgm:spPr/>
      <dgm:t>
        <a:bodyPr/>
        <a:lstStyle/>
        <a:p>
          <a:endParaRPr lang="es-ES" dirty="0"/>
        </a:p>
      </dgm:t>
    </dgm:pt>
    <dgm:pt modelId="{CF3A957A-A649-4BA0-98C8-34A0236F669E}" type="parTrans" cxnId="{514BB7B9-A083-472A-839D-F324BD6C8EF8}">
      <dgm:prSet/>
      <dgm:spPr/>
      <dgm:t>
        <a:bodyPr/>
        <a:lstStyle/>
        <a:p>
          <a:endParaRPr lang="es-CO"/>
        </a:p>
      </dgm:t>
    </dgm:pt>
    <dgm:pt modelId="{DB408714-D9BD-4ED0-B3CA-E1C37A639621}" type="sibTrans" cxnId="{514BB7B9-A083-472A-839D-F324BD6C8EF8}">
      <dgm:prSet/>
      <dgm:spPr/>
      <dgm:t>
        <a:bodyPr/>
        <a:lstStyle/>
        <a:p>
          <a:endParaRPr lang="es-CO"/>
        </a:p>
      </dgm:t>
    </dgm:pt>
    <dgm:pt modelId="{13BAC269-0042-4626-A5FC-2F4E6135D710}">
      <dgm:prSet phldrT="[Texto]"/>
      <dgm:spPr/>
      <dgm:t>
        <a:bodyPr/>
        <a:lstStyle/>
        <a:p>
          <a:endParaRPr lang="es-ES" dirty="0"/>
        </a:p>
      </dgm:t>
    </dgm:pt>
    <dgm:pt modelId="{B13940BA-DBFE-41BB-87A2-E66F520CD146}" type="parTrans" cxnId="{7F87A255-26FD-452B-B2E6-BD0A82E1C192}">
      <dgm:prSet/>
      <dgm:spPr/>
      <dgm:t>
        <a:bodyPr/>
        <a:lstStyle/>
        <a:p>
          <a:endParaRPr lang="es-CO"/>
        </a:p>
      </dgm:t>
    </dgm:pt>
    <dgm:pt modelId="{53B8D187-F537-444A-A067-2021B7D61286}" type="sibTrans" cxnId="{7F87A255-26FD-452B-B2E6-BD0A82E1C192}">
      <dgm:prSet/>
      <dgm:spPr/>
      <dgm:t>
        <a:bodyPr/>
        <a:lstStyle/>
        <a:p>
          <a:endParaRPr lang="es-CO"/>
        </a:p>
      </dgm:t>
    </dgm:pt>
    <dgm:pt modelId="{35E31358-84DB-44BD-B6AD-494A632FD4A6}">
      <dgm:prSet phldrT="[Texto]"/>
      <dgm:spPr/>
      <dgm:t>
        <a:bodyPr/>
        <a:lstStyle/>
        <a:p>
          <a:endParaRPr lang="es-ES" dirty="0"/>
        </a:p>
      </dgm:t>
    </dgm:pt>
    <dgm:pt modelId="{03FC8A9C-202C-49E1-B814-5727997026D4}" type="parTrans" cxnId="{36F32BF8-15A7-4895-92AA-94B39E121BC4}">
      <dgm:prSet/>
      <dgm:spPr/>
      <dgm:t>
        <a:bodyPr/>
        <a:lstStyle/>
        <a:p>
          <a:endParaRPr lang="es-CO"/>
        </a:p>
      </dgm:t>
    </dgm:pt>
    <dgm:pt modelId="{0F87CDF1-B4B7-4349-92E9-82C4C8E0BDEF}" type="sibTrans" cxnId="{36F32BF8-15A7-4895-92AA-94B39E121BC4}">
      <dgm:prSet/>
      <dgm:spPr/>
      <dgm:t>
        <a:bodyPr/>
        <a:lstStyle/>
        <a:p>
          <a:endParaRPr lang="es-CO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8302F07-D6A9-46A5-9807-EBF6C9F5B2DD}" type="pres">
      <dgm:prSet presAssocID="{082E8A29-955A-4C7C-A174-3E9DCD4DC8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7E12E8C4-CAF3-4794-897A-F305C515B401}" srcId="{E5E95E82-EF79-43CA-AA86-43B0E1CBCD3F}" destId="{9874EC61-1A32-4BD8-809D-D1C778E25B43}" srcOrd="2" destOrd="0" parTransId="{14C28D9F-C303-4DF9-8D94-A6D1B75625B4}" sibTransId="{DFBF019A-6FE4-447F-8176-1F2898BEBD6F}"/>
    <dgm:cxn modelId="{303C18EB-4002-4E3A-BC28-85CFBC74A649}" srcId="{082E8A29-955A-4C7C-A174-3E9DCD4DC89B}" destId="{3B4AF0E4-977C-4C6C-B63C-5251EFD21257}" srcOrd="2" destOrd="0" parTransId="{66DE5747-B616-44EC-8813-2EB768ACC04E}" sibTransId="{4DD27B93-9AAB-4489-99C3-6058BEB74A9F}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24636288-693D-4DB4-9A4E-05CA0BF8F0AE}" srcId="{082E8A29-955A-4C7C-A174-3E9DCD4DC89B}" destId="{FBFB6EDC-F867-483B-BDCD-25EE5EE6795C}" srcOrd="1" destOrd="0" parTransId="{E13DBDA2-4C91-4640-B848-9974363E735F}" sibTransId="{A924A33B-B1C2-481D-9F31-2D4C5AD75E22}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0FFDBB04-F938-49DF-A1C7-E531367495C5}" type="presOf" srcId="{3B4AF0E4-977C-4C6C-B63C-5251EFD21257}" destId="{98302F07-D6A9-46A5-9807-EBF6C9F5B2DD}" srcOrd="0" destOrd="3" presId="urn:microsoft.com/office/officeart/2005/8/layout/hList6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3C0FC07C-C88B-4DF0-A77C-66C3D9AF2341}" type="presOf" srcId="{9874EC61-1A32-4BD8-809D-D1C778E25B43}" destId="{86146B22-5360-4D1B-AC91-3378F10134EE}" srcOrd="0" destOrd="3" presId="urn:microsoft.com/office/officeart/2005/8/layout/hList6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D14FEEFD-586C-4282-A9F1-940CA2F99847}" srcId="{6D0E5D9F-7263-4526-A227-51301233F549}" destId="{0E1E83DE-CF64-4163-B49C-1064591A6E92}" srcOrd="2" destOrd="0" parTransId="{8F806CF6-FF04-43EE-9A71-5FB8EB781719}" sibTransId="{D87FB6FF-DC99-4E31-8722-D07EE891C38E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82F821AA-996A-40A1-BE97-430EDEB27397}" srcId="{B6E26FFC-9977-4BBC-BEC7-3D6B63754E52}" destId="{CEC1C8BE-7261-4993-9415-2E8E9A6DC773}" srcOrd="2" destOrd="0" parTransId="{60A5B79A-722C-46F1-B814-60BCE01BF6A7}" sibTransId="{4F9BE4A7-9E7A-45C0-986F-2285D9DE018F}"/>
    <dgm:cxn modelId="{36F32BF8-15A7-4895-92AA-94B39E121BC4}" srcId="{B6E26FFC-9977-4BBC-BEC7-3D6B63754E52}" destId="{35E31358-84DB-44BD-B6AD-494A632FD4A6}" srcOrd="1" destOrd="0" parTransId="{03FC8A9C-202C-49E1-B814-5727997026D4}" sibTransId="{0F87CDF1-B4B7-4349-92E9-82C4C8E0BDEF}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8AC278C4-D62E-4765-9668-4F21CCCFF934}" type="presOf" srcId="{B9168DD0-0FE2-4B16-945C-3E4D59E91DE9}" destId="{25A33852-3C4B-4406-8856-3A4D6201948C}" srcOrd="0" destOrd="2" presId="urn:microsoft.com/office/officeart/2005/8/layout/hList6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7F87A255-26FD-452B-B2E6-BD0A82E1C192}" srcId="{E5E95E82-EF79-43CA-AA86-43B0E1CBCD3F}" destId="{13BAC269-0042-4626-A5FC-2F4E6135D710}" srcOrd="1" destOrd="0" parTransId="{B13940BA-DBFE-41BB-87A2-E66F520CD146}" sibTransId="{53B8D187-F537-444A-A067-2021B7D61286}"/>
    <dgm:cxn modelId="{59EA8CA0-F990-4998-A2FC-CB529AE1F1C6}" type="presOf" srcId="{CEC1C8BE-7261-4993-9415-2E8E9A6DC773}" destId="{DAD9059A-916A-4916-A2A8-B42491568DD3}" srcOrd="0" destOrd="3" presId="urn:microsoft.com/office/officeart/2005/8/layout/hList6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F961A4E7-C8F8-42EE-B0A5-EE5A96EE6E9F}" type="presOf" srcId="{35E31358-84DB-44BD-B6AD-494A632FD4A6}" destId="{DAD9059A-916A-4916-A2A8-B42491568DD3}" srcOrd="0" destOrd="2" presId="urn:microsoft.com/office/officeart/2005/8/layout/hList6"/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3118A400-8E9F-4C80-8184-0CC8174F738D}" type="presOf" srcId="{0E1E83DE-CF64-4163-B49C-1064591A6E92}" destId="{25A33852-3C4B-4406-8856-3A4D6201948C}" srcOrd="0" destOrd="3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29E2351E-A7E2-43A8-94E0-D64931C26AC9}" type="presOf" srcId="{13BAC269-0042-4626-A5FC-2F4E6135D710}" destId="{86146B22-5360-4D1B-AC91-3378F10134EE}" srcOrd="0" destOrd="2" presId="urn:microsoft.com/office/officeart/2005/8/layout/hList6"/>
    <dgm:cxn modelId="{49E45B0C-EB33-4A6A-A5DB-C707CA073903}" type="presOf" srcId="{FBFB6EDC-F867-483B-BDCD-25EE5EE6795C}" destId="{98302F07-D6A9-46A5-9807-EBF6C9F5B2DD}" srcOrd="0" destOrd="2" presId="urn:microsoft.com/office/officeart/2005/8/layout/hList6"/>
    <dgm:cxn modelId="{514BB7B9-A083-472A-839D-F324BD6C8EF8}" srcId="{6D0E5D9F-7263-4526-A227-51301233F549}" destId="{B9168DD0-0FE2-4B16-945C-3E4D59E91DE9}" srcOrd="1" destOrd="0" parTransId="{CF3A957A-A649-4BA0-98C8-34A0236F669E}" sibTransId="{DB408714-D9BD-4ED0-B3CA-E1C37A639621}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82E8A29-955A-4C7C-A174-3E9DCD4DC89B}">
      <dgm:prSet phldrT="[Texto]"/>
      <dgm:spPr/>
      <dgm:t>
        <a:bodyPr/>
        <a:lstStyle/>
        <a:p>
          <a:r>
            <a:rPr lang="es-CO" b="1" i="0" dirty="0" smtClean="0"/>
            <a:t>Comunicación fluida por </a:t>
          </a:r>
          <a:r>
            <a:rPr lang="es-CO" b="1" i="0" dirty="0" err="1" smtClean="0"/>
            <a:t>whatsapp</a:t>
          </a:r>
          <a:endParaRPr lang="es-ES" b="1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s-E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s-ES"/>
        </a:p>
      </dgm:t>
    </dgm:pt>
    <dgm:pt modelId="{23A0DE4A-FE92-496E-B335-3433CEFB74E9}">
      <dgm:prSet phldrT="[Texto]"/>
      <dgm:spPr/>
      <dgm:t>
        <a:bodyPr/>
        <a:lstStyle/>
        <a:p>
          <a:r>
            <a:rPr lang="es-CO" b="0" i="0" dirty="0" smtClean="0"/>
            <a:t>Ejemplo: Siempre nos hablamos por </a:t>
          </a:r>
          <a:r>
            <a:rPr lang="es-CO" b="0" i="0" dirty="0" err="1" smtClean="0"/>
            <a:t>whatsapp</a:t>
          </a:r>
          <a:r>
            <a:rPr lang="es-CO" b="0" i="0" dirty="0" smtClean="0"/>
            <a:t>, pero la comunicación siempre es fluida, siempre nos respondemos al momento que es y se necesita y nos comunicamos todo lo que hacemos</a:t>
          </a:r>
          <a:endParaRPr lang="es-ES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s-E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s-ES"/>
        </a:p>
      </dgm:t>
    </dgm:pt>
    <dgm:pt modelId="{B6E26FFC-9977-4BBC-BEC7-3D6B63754E52}">
      <dgm:prSet phldrT="[Texto]"/>
      <dgm:spPr/>
      <dgm:t>
        <a:bodyPr/>
        <a:lstStyle/>
        <a:p>
          <a:r>
            <a:rPr lang="es-CO" b="1" i="0" u="none" dirty="0" smtClean="0"/>
            <a:t>Motivación intrínseca</a:t>
          </a:r>
          <a:endParaRPr lang="es-ES" b="1" i="0" u="none" dirty="0"/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s-E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s-ES"/>
        </a:p>
      </dgm:t>
    </dgm:pt>
    <dgm:pt modelId="{CBCC21F5-552F-4D39-812E-6FCD4A366F58}">
      <dgm:prSet phldrT="[Texto]"/>
      <dgm:spPr/>
      <dgm:t>
        <a:bodyPr/>
        <a:lstStyle/>
        <a:p>
          <a:r>
            <a:rPr lang="es-CO" b="0" i="0" dirty="0" smtClean="0"/>
            <a:t>Ejemplo: Estamos muy motivados en él cursos y el desarrollo del proyecto, siempre nos apoyamos y nos damos buena energía, jamás nos criticamos, siempre trabajamos de la mejor manera</a:t>
          </a:r>
          <a:endParaRPr lang="es-ES" dirty="0"/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s-E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s-ES"/>
        </a:p>
      </dgm:t>
    </dgm:pt>
    <dgm:pt modelId="{6D0E5D9F-7263-4526-A227-51301233F549}">
      <dgm:prSet phldrT="[Texto]"/>
      <dgm:spPr/>
      <dgm:t>
        <a:bodyPr/>
        <a:lstStyle/>
        <a:p>
          <a:r>
            <a:rPr lang="es-CO" b="1" i="0" dirty="0" smtClean="0"/>
            <a:t>Llegar a acuerdos rápidamente</a:t>
          </a:r>
          <a:endParaRPr lang="es-ES" b="1" dirty="0"/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s-E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s-ES"/>
        </a:p>
      </dgm:t>
    </dgm:pt>
    <dgm:pt modelId="{F3256203-D9D1-492A-B801-68C1A32486F0}">
      <dgm:prSet phldrT="[Texto]"/>
      <dgm:spPr/>
      <dgm:t>
        <a:bodyPr/>
        <a:lstStyle/>
        <a:p>
          <a:r>
            <a:rPr lang="es-CO" b="0" i="0" dirty="0" smtClean="0"/>
            <a:t>Ejemplo: Generalmente discutiremos todas las decisiones, y tomamos decisiones pronto entre todos, lo que permite que el trabajo fluya.</a:t>
          </a:r>
          <a:endParaRPr lang="es-ES" dirty="0"/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s-E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s-ES"/>
        </a:p>
      </dgm:t>
    </dgm:pt>
    <dgm:pt modelId="{E5E95E82-EF79-43CA-AA86-43B0E1CBCD3F}">
      <dgm:prSet phldrT="[Texto]"/>
      <dgm:spPr/>
      <dgm:t>
        <a:bodyPr/>
        <a:lstStyle/>
        <a:p>
          <a:r>
            <a:rPr lang="es-CO" b="1" i="0" dirty="0" smtClean="0"/>
            <a:t>Visión compartida del proyecto</a:t>
          </a:r>
          <a:endParaRPr lang="es-ES" b="1" dirty="0"/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s-E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s-ES"/>
        </a:p>
      </dgm:t>
    </dgm:pt>
    <dgm:pt modelId="{A81358E0-3DE7-41AD-A28C-ABB22548B1F6}">
      <dgm:prSet phldrT="[Texto]"/>
      <dgm:spPr/>
      <dgm:t>
        <a:bodyPr/>
        <a:lstStyle/>
        <a:p>
          <a:r>
            <a:rPr lang="es-CO" b="0" i="0" dirty="0" smtClean="0"/>
            <a:t>Ejemplo: Al igual que los acuerdos, tenemos el objetivo claro y conceptos compartidos, lo que permite que rápidamente logremos saber que tenemos que hacer</a:t>
          </a:r>
          <a:endParaRPr lang="es-ES" dirty="0"/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s-E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s-ES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8302F07-D6A9-46A5-9807-EBF6C9F5B2DD}" type="pres">
      <dgm:prSet presAssocID="{082E8A29-955A-4C7C-A174-3E9DCD4DC8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82E8A29-955A-4C7C-A174-3E9DCD4DC89B}">
      <dgm:prSet phldrT="[Texto]"/>
      <dgm:spPr/>
      <dgm:t>
        <a:bodyPr/>
        <a:lstStyle/>
        <a:p>
          <a:r>
            <a:rPr lang="es-CO" b="1" i="0" dirty="0" smtClean="0"/>
            <a:t>Esperar al fin de semana para trabajar en el proyecto</a:t>
          </a:r>
          <a:endParaRPr lang="es-ES" b="1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s-E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s-ES"/>
        </a:p>
      </dgm:t>
    </dgm:pt>
    <dgm:pt modelId="{23A0DE4A-FE92-496E-B335-3433CEFB74E9}">
      <dgm:prSet phldrT="[Texto]"/>
      <dgm:spPr/>
      <dgm:t>
        <a:bodyPr/>
        <a:lstStyle/>
        <a:p>
          <a:r>
            <a:rPr lang="es-CO" b="0" i="0" dirty="0" smtClean="0"/>
            <a:t>Ejemplo: Cada uno es consciente de que por las ocupaciones que cada uno tiene, solo le dedica los fines de semana</a:t>
          </a:r>
          <a:br>
            <a:rPr lang="es-CO" b="0" i="0" dirty="0" smtClean="0"/>
          </a:br>
          <a:endParaRPr lang="es-ES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s-E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s-ES"/>
        </a:p>
      </dgm:t>
    </dgm:pt>
    <dgm:pt modelId="{B6E26FFC-9977-4BBC-BEC7-3D6B63754E52}">
      <dgm:prSet phldrT="[Texto]"/>
      <dgm:spPr/>
      <dgm:t>
        <a:bodyPr/>
        <a:lstStyle/>
        <a:p>
          <a:r>
            <a:rPr lang="es-CO" b="1" i="0" dirty="0" smtClean="0"/>
            <a:t>No suponer para poder definir bien los requerimientos</a:t>
          </a:r>
          <a:endParaRPr lang="es-ES" b="1" dirty="0"/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s-E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s-ES"/>
        </a:p>
      </dgm:t>
    </dgm:pt>
    <dgm:pt modelId="{CBCC21F5-552F-4D39-812E-6FCD4A366F58}">
      <dgm:prSet phldrT="[Texto]"/>
      <dgm:spPr/>
      <dgm:t>
        <a:bodyPr/>
        <a:lstStyle/>
        <a:p>
          <a:r>
            <a:rPr lang="es-CO" b="0" i="0" dirty="0" smtClean="0"/>
            <a:t>Ejemplo: Siempre suponemos cosas que a veces o son y hacemos re-procesos.</a:t>
          </a:r>
          <a:br>
            <a:rPr lang="es-CO" b="0" i="0" dirty="0" smtClean="0"/>
          </a:br>
          <a:endParaRPr lang="es-ES" dirty="0"/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s-E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s-ES"/>
        </a:p>
      </dgm:t>
    </dgm:pt>
    <dgm:pt modelId="{6D0E5D9F-7263-4526-A227-51301233F549}">
      <dgm:prSet phldrT="[Texto]"/>
      <dgm:spPr/>
      <dgm:t>
        <a:bodyPr/>
        <a:lstStyle/>
        <a:p>
          <a:r>
            <a:rPr lang="es-CO" b="1" i="0" dirty="0" smtClean="0"/>
            <a:t>No ser impuntuales y salirnos antes de las reuniones de trabajo</a:t>
          </a:r>
          <a:endParaRPr lang="es-ES" b="1" dirty="0"/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s-E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s-ES"/>
        </a:p>
      </dgm:t>
    </dgm:pt>
    <dgm:pt modelId="{F3256203-D9D1-492A-B801-68C1A32486F0}">
      <dgm:prSet phldrT="[Texto]"/>
      <dgm:spPr/>
      <dgm:t>
        <a:bodyPr/>
        <a:lstStyle/>
        <a:p>
          <a:r>
            <a:rPr lang="es-CO" b="0" i="0" dirty="0" smtClean="0"/>
            <a:t>Ejemplo: Muchas veces nos reunimos, pero no podemos todo el día o no podemos todos el tiempo que estipulamos y nos salimos antes</a:t>
          </a:r>
          <a:br>
            <a:rPr lang="es-CO" b="0" i="0" dirty="0" smtClean="0"/>
          </a:br>
          <a:endParaRPr lang="es-ES" dirty="0"/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s-E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s-ES"/>
        </a:p>
      </dgm:t>
    </dgm:pt>
    <dgm:pt modelId="{E5E95E82-EF79-43CA-AA86-43B0E1CBCD3F}">
      <dgm:prSet phldrT="[Texto]"/>
      <dgm:spPr/>
      <dgm:t>
        <a:bodyPr/>
        <a:lstStyle/>
        <a:p>
          <a:r>
            <a:rPr lang="es-CO" b="1" i="0" dirty="0" smtClean="0"/>
            <a:t>Dejar de hacer para mañana lo que podemos hacer hoy</a:t>
          </a:r>
          <a:endParaRPr lang="es-ES" b="1" dirty="0"/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s-E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s-ES"/>
        </a:p>
      </dgm:t>
    </dgm:pt>
    <dgm:pt modelId="{A81358E0-3DE7-41AD-A28C-ABB22548B1F6}">
      <dgm:prSet phldrT="[Texto]"/>
      <dgm:spPr/>
      <dgm:t>
        <a:bodyPr/>
        <a:lstStyle/>
        <a:p>
          <a:r>
            <a:rPr lang="es-CO" b="0" i="0" dirty="0" smtClean="0"/>
            <a:t>Ejemplo: Muchas veces que nos reunimos, identificamos mejoras y no las hacemos en el momento</a:t>
          </a:r>
          <a:br>
            <a:rPr lang="es-CO" b="0" i="0" dirty="0" smtClean="0"/>
          </a:br>
          <a:endParaRPr lang="es-ES" dirty="0"/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s-E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s-ES"/>
        </a:p>
      </dgm:t>
    </dgm:pt>
    <dgm:pt modelId="{F0CB91FC-121E-4B34-96BE-8506AC972118}">
      <dgm:prSet/>
      <dgm:spPr/>
      <dgm:t>
        <a:bodyPr/>
        <a:lstStyle/>
        <a:p>
          <a:r>
            <a:rPr lang="es-CO" b="0" i="0" smtClean="0"/>
            <a:t>Mejora:La idea es al identificar las tareas con sus respectivos dolientes, poder organizarnos mejor cada uno entre semana y poder trabajar en las diferentes tareas.</a:t>
          </a:r>
          <a:endParaRPr lang="es-CO" b="0" i="0"/>
        </a:p>
      </dgm:t>
    </dgm:pt>
    <dgm:pt modelId="{B8DDC444-3CCD-44CE-A91E-7CC8B718C8BA}" type="parTrans" cxnId="{AECB8685-F89B-495C-BFB3-9F7E124DD588}">
      <dgm:prSet/>
      <dgm:spPr/>
      <dgm:t>
        <a:bodyPr/>
        <a:lstStyle/>
        <a:p>
          <a:endParaRPr lang="es-CO"/>
        </a:p>
      </dgm:t>
    </dgm:pt>
    <dgm:pt modelId="{A3757EAC-D60C-43E9-86C5-7C63C59FC568}" type="sibTrans" cxnId="{AECB8685-F89B-495C-BFB3-9F7E124DD588}">
      <dgm:prSet/>
      <dgm:spPr/>
      <dgm:t>
        <a:bodyPr/>
        <a:lstStyle/>
        <a:p>
          <a:endParaRPr lang="es-CO"/>
        </a:p>
      </dgm:t>
    </dgm:pt>
    <dgm:pt modelId="{270870DD-0277-4C0F-ADBF-B1F9C273545C}">
      <dgm:prSet/>
      <dgm:spPr/>
      <dgm:t>
        <a:bodyPr/>
        <a:lstStyle/>
        <a:p>
          <a:r>
            <a:rPr lang="es-CO" b="0" i="0" smtClean="0"/>
            <a:t>Mejora:Quedamos en primero acudir a nuestro equipo, si la duda es general acudir al profesor lo más pronto y no perder tiempo</a:t>
          </a:r>
          <a:endParaRPr lang="es-CO" b="0" i="0"/>
        </a:p>
      </dgm:t>
    </dgm:pt>
    <dgm:pt modelId="{FA5EA406-9928-4C88-9123-4D9F90FA2684}" type="parTrans" cxnId="{0589FC2F-CBD7-47F8-A076-8DC88E37E7FD}">
      <dgm:prSet/>
      <dgm:spPr/>
      <dgm:t>
        <a:bodyPr/>
        <a:lstStyle/>
        <a:p>
          <a:endParaRPr lang="es-CO"/>
        </a:p>
      </dgm:t>
    </dgm:pt>
    <dgm:pt modelId="{CA62CD21-36AF-4EE2-B825-2440F38DDECE}" type="sibTrans" cxnId="{0589FC2F-CBD7-47F8-A076-8DC88E37E7FD}">
      <dgm:prSet/>
      <dgm:spPr/>
      <dgm:t>
        <a:bodyPr/>
        <a:lstStyle/>
        <a:p>
          <a:endParaRPr lang="es-CO"/>
        </a:p>
      </dgm:t>
    </dgm:pt>
    <dgm:pt modelId="{86D8BDAE-B73D-4979-806C-D081961CEE19}">
      <dgm:prSet/>
      <dgm:spPr/>
      <dgm:t>
        <a:bodyPr/>
        <a:lstStyle/>
        <a:p>
          <a:r>
            <a:rPr lang="es-CO" b="0" i="0" smtClean="0"/>
            <a:t>Mejora:Tratar de sacar el día de reunión completo para poder avanzar lo que esperamos.</a:t>
          </a:r>
          <a:endParaRPr lang="es-CO" b="0" i="0"/>
        </a:p>
      </dgm:t>
    </dgm:pt>
    <dgm:pt modelId="{4508F2C1-F065-45CF-A874-6B0F881B9243}" type="parTrans" cxnId="{91A08C3A-C33E-4C5A-97FA-0486D6209CA7}">
      <dgm:prSet/>
      <dgm:spPr/>
      <dgm:t>
        <a:bodyPr/>
        <a:lstStyle/>
        <a:p>
          <a:endParaRPr lang="es-CO"/>
        </a:p>
      </dgm:t>
    </dgm:pt>
    <dgm:pt modelId="{E992D81E-8BA7-4907-8DB9-3AB2F3E82616}" type="sibTrans" cxnId="{91A08C3A-C33E-4C5A-97FA-0486D6209CA7}">
      <dgm:prSet/>
      <dgm:spPr/>
      <dgm:t>
        <a:bodyPr/>
        <a:lstStyle/>
        <a:p>
          <a:endParaRPr lang="es-CO"/>
        </a:p>
      </dgm:t>
    </dgm:pt>
    <dgm:pt modelId="{D4ED7355-AEEA-4286-A106-F5F5A38326F6}">
      <dgm:prSet/>
      <dgm:spPr/>
      <dgm:t>
        <a:bodyPr/>
        <a:lstStyle/>
        <a:p>
          <a:r>
            <a:rPr lang="es-CO" b="0" i="0" smtClean="0"/>
            <a:t>Mejora:Una persona se encarga de hacer las revisiones generales y con cada persona encargada del proceso se sienta y hacen las respectivas correcciones.</a:t>
          </a:r>
          <a:endParaRPr lang="es-CO" b="0" i="0"/>
        </a:p>
      </dgm:t>
    </dgm:pt>
    <dgm:pt modelId="{52A92877-27D9-45B9-A008-0C15CAA90C26}" type="parTrans" cxnId="{C45000D8-3499-49F8-BC0A-F9712BACEA1D}">
      <dgm:prSet/>
      <dgm:spPr/>
      <dgm:t>
        <a:bodyPr/>
        <a:lstStyle/>
        <a:p>
          <a:endParaRPr lang="es-CO"/>
        </a:p>
      </dgm:t>
    </dgm:pt>
    <dgm:pt modelId="{8F705E06-09D7-4657-A360-04DC6DD3038E}" type="sibTrans" cxnId="{C45000D8-3499-49F8-BC0A-F9712BACEA1D}">
      <dgm:prSet/>
      <dgm:spPr/>
      <dgm:t>
        <a:bodyPr/>
        <a:lstStyle/>
        <a:p>
          <a:endParaRPr lang="es-CO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8302F07-D6A9-46A5-9807-EBF6C9F5B2DD}" type="pres">
      <dgm:prSet presAssocID="{082E8A29-955A-4C7C-A174-3E9DCD4DC8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45000D8-3499-49F8-BC0A-F9712BACEA1D}" srcId="{E5E95E82-EF79-43CA-AA86-43B0E1CBCD3F}" destId="{D4ED7355-AEEA-4286-A106-F5F5A38326F6}" srcOrd="1" destOrd="0" parTransId="{52A92877-27D9-45B9-A008-0C15CAA90C26}" sibTransId="{8F705E06-09D7-4657-A360-04DC6DD3038E}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0589FC2F-CBD7-47F8-A076-8DC88E37E7FD}" srcId="{B6E26FFC-9977-4BBC-BEC7-3D6B63754E52}" destId="{270870DD-0277-4C0F-ADBF-B1F9C273545C}" srcOrd="1" destOrd="0" parTransId="{FA5EA406-9928-4C88-9123-4D9F90FA2684}" sibTransId="{CA62CD21-36AF-4EE2-B825-2440F38DDECE}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2400E214-5987-4777-8421-BC22241B896B}" type="presOf" srcId="{270870DD-0277-4C0F-ADBF-B1F9C273545C}" destId="{DAD9059A-916A-4916-A2A8-B42491568DD3}" srcOrd="0" destOrd="2" presId="urn:microsoft.com/office/officeart/2005/8/layout/hList6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46164B22-2D5E-4F1E-B86F-91745112238B}" type="presOf" srcId="{F0CB91FC-121E-4B34-96BE-8506AC972118}" destId="{98302F07-D6A9-46A5-9807-EBF6C9F5B2DD}" srcOrd="0" destOrd="2" presId="urn:microsoft.com/office/officeart/2005/8/layout/hList6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AECB8685-F89B-495C-BFB3-9F7E124DD588}" srcId="{082E8A29-955A-4C7C-A174-3E9DCD4DC89B}" destId="{F0CB91FC-121E-4B34-96BE-8506AC972118}" srcOrd="1" destOrd="0" parTransId="{B8DDC444-3CCD-44CE-A91E-7CC8B718C8BA}" sibTransId="{A3757EAC-D60C-43E9-86C5-7C63C59FC568}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B224F722-1A00-4DEE-876F-1C851BEDE8E1}" type="presOf" srcId="{D4ED7355-AEEA-4286-A106-F5F5A38326F6}" destId="{86146B22-5360-4D1B-AC91-3378F10134EE}" srcOrd="0" destOrd="2" presId="urn:microsoft.com/office/officeart/2005/8/layout/hList6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91A08C3A-C33E-4C5A-97FA-0486D6209CA7}" srcId="{6D0E5D9F-7263-4526-A227-51301233F549}" destId="{86D8BDAE-B73D-4979-806C-D081961CEE19}" srcOrd="1" destOrd="0" parTransId="{4508F2C1-F065-45CF-A874-6B0F881B9243}" sibTransId="{E992D81E-8BA7-4907-8DB9-3AB2F3E82616}"/>
    <dgm:cxn modelId="{398DB49B-D8D1-4087-A211-F74D579AABA8}" type="presOf" srcId="{86D8BDAE-B73D-4979-806C-D081961CEE19}" destId="{25A33852-3C4B-4406-8856-3A4D6201948C}" srcOrd="0" destOrd="2" presId="urn:microsoft.com/office/officeart/2005/8/layout/hList6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82E8A29-955A-4C7C-A174-3E9DCD4DC89B}">
      <dgm:prSet phldrT="[Texto]"/>
      <dgm:spPr/>
      <dgm:t>
        <a:bodyPr/>
        <a:lstStyle/>
        <a:p>
          <a:r>
            <a:rPr lang="es-CO" b="0" i="0" dirty="0" smtClean="0"/>
            <a:t>No estancarnos en problemas mínimos, que nos impidan el avance del proyecto</a:t>
          </a:r>
          <a:endParaRPr lang="es-ES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s-E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s-ES"/>
        </a:p>
      </dgm:t>
    </dgm:pt>
    <dgm:pt modelId="{23A0DE4A-FE92-496E-B335-3433CEFB74E9}">
      <dgm:prSet phldrT="[Texto]"/>
      <dgm:spPr/>
      <dgm:t>
        <a:bodyPr/>
        <a:lstStyle/>
        <a:p>
          <a:r>
            <a:rPr lang="es-CO" b="0" i="0" dirty="0" smtClean="0"/>
            <a:t>Ejemplo: A veces no avanzamos por tratar de resolver algo en lo que estamos, cuando podemos avanzar en otras cosas que si sabemos.</a:t>
          </a:r>
          <a:br>
            <a:rPr lang="es-CO" b="0" i="0" dirty="0" smtClean="0"/>
          </a:br>
          <a:endParaRPr lang="es-ES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s-E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s-ES"/>
        </a:p>
      </dgm:t>
    </dgm:pt>
    <dgm:pt modelId="{CB46BC74-1CC3-455A-96A3-4789B7CFB262}">
      <dgm:prSet/>
      <dgm:spPr/>
      <dgm:t>
        <a:bodyPr/>
        <a:lstStyle/>
        <a:p>
          <a:r>
            <a:rPr lang="es-CO" b="0" i="0" smtClean="0"/>
            <a:t>Mejora:Ya identificado este problema, es que cada uno sea consiente de que debemos avanzar en lo que sabemos para dejar de ultimo lo que no y así poder avanzar en el proyecto.</a:t>
          </a:r>
          <a:endParaRPr lang="es-CO" b="0" i="0"/>
        </a:p>
      </dgm:t>
    </dgm:pt>
    <dgm:pt modelId="{D7740EA6-6F71-4FB4-9C76-601E07E20DF9}" type="parTrans" cxnId="{D76AB1F6-29A0-41D1-A15E-DCE36FFB537D}">
      <dgm:prSet/>
      <dgm:spPr/>
      <dgm:t>
        <a:bodyPr/>
        <a:lstStyle/>
        <a:p>
          <a:endParaRPr lang="es-CO"/>
        </a:p>
      </dgm:t>
    </dgm:pt>
    <dgm:pt modelId="{DBD868CF-472F-43D6-A763-FD1FD70F95F1}" type="sibTrans" cxnId="{D76AB1F6-29A0-41D1-A15E-DCE36FFB537D}">
      <dgm:prSet/>
      <dgm:spPr/>
      <dgm:t>
        <a:bodyPr/>
        <a:lstStyle/>
        <a:p>
          <a:endParaRPr lang="es-CO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8302F07-D6A9-46A5-9807-EBF6C9F5B2DD}" type="pres">
      <dgm:prSet presAssocID="{082E8A29-955A-4C7C-A174-3E9DCD4DC89B}" presName="node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F6E5D3DF-CCD6-482E-A6D0-90B3F61D523B}" type="presOf" srcId="{CF9055CF-8DEB-4A02-949A-DE72B6AC5D37}" destId="{6F1872F4-A030-4D64-A17C-72EA1ABBD62E}" srcOrd="0" destOrd="0" presId="urn:microsoft.com/office/officeart/2005/8/layout/hList6"/>
    <dgm:cxn modelId="{2782CD01-CC38-4576-ACA6-4EBF5F342E42}" type="presOf" srcId="{23A0DE4A-FE92-496E-B335-3433CEFB74E9}" destId="{98302F07-D6A9-46A5-9807-EBF6C9F5B2DD}" srcOrd="0" destOrd="1" presId="urn:microsoft.com/office/officeart/2005/8/layout/hList6"/>
    <dgm:cxn modelId="{D76AB1F6-29A0-41D1-A15E-DCE36FFB537D}" srcId="{082E8A29-955A-4C7C-A174-3E9DCD4DC89B}" destId="{CB46BC74-1CC3-455A-96A3-4789B7CFB262}" srcOrd="1" destOrd="0" parTransId="{D7740EA6-6F71-4FB4-9C76-601E07E20DF9}" sibTransId="{DBD868CF-472F-43D6-A763-FD1FD70F95F1}"/>
    <dgm:cxn modelId="{B6DD3A47-B916-4EFD-A11F-EFF77F2262F0}" type="presOf" srcId="{CB46BC74-1CC3-455A-96A3-4789B7CFB262}" destId="{98302F07-D6A9-46A5-9807-EBF6C9F5B2DD}" srcOrd="0" destOrd="2" presId="urn:microsoft.com/office/officeart/2005/8/layout/hList6"/>
    <dgm:cxn modelId="{D2F8C6D0-4EDF-4A0A-BDA7-02CE356AC3E0}" type="presOf" srcId="{082E8A29-955A-4C7C-A174-3E9DCD4DC89B}" destId="{98302F07-D6A9-46A5-9807-EBF6C9F5B2DD}" srcOrd="0" destOrd="0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59F9EE11-3D76-470E-AEB1-721B66BFD3C6}" type="presParOf" srcId="{6F1872F4-A030-4D64-A17C-72EA1ABBD62E}" destId="{98302F07-D6A9-46A5-9807-EBF6C9F5B2DD}" srcOrd="0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-853402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87909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Más pruebas de todo el sistema</a:t>
          </a:r>
          <a:endParaRPr lang="es-E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Ejemplo: cuando hacemos algún desarrollo, no hacemos pruebas en el momento, esperamos al final cuando ya todo lo demás esté listo y es montando a producción</a:t>
          </a:r>
          <a:br>
            <a:rPr lang="es-CO" sz="1100" b="0" i="0" kern="1200" dirty="0" smtClean="0"/>
          </a:b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Mejora: Designamos a una persona que hiciera todas las pruebas necesarias de lo que se desarrolla así poder consolidar las mejoras que toque hacer.</a:t>
          </a:r>
          <a:endParaRPr lang="es-CO" sz="1100" b="0" i="0" kern="1200" dirty="0"/>
        </a:p>
      </dsp:txBody>
      <dsp:txXfrm rot="5400000">
        <a:off x="636" y="797242"/>
        <a:ext cx="2278137" cy="2391727"/>
      </dsp:txXfrm>
    </dsp:sp>
    <dsp:sp modelId="{DAD9059A-916A-4916-A2A8-B42491568DD3}">
      <dsp:nvSpPr>
        <dsp:cNvPr id="0" name=""/>
        <dsp:cNvSpPr/>
      </dsp:nvSpPr>
      <dsp:spPr>
        <a:xfrm rot="16200000">
          <a:off x="1597281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87909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Mejorar la planeación</a:t>
          </a:r>
          <a:endParaRPr lang="es-E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Ejemplo: Vamos viendo en el camino que falta o qué actividad toca hacer.</a:t>
          </a:r>
          <a:br>
            <a:rPr lang="es-CO" sz="1100" b="0" i="0" kern="1200" dirty="0" smtClean="0"/>
          </a:b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smtClean="0"/>
            <a:t>Mejora: Ya empezamos a generar documentos, donde planteamos el paso a paso de lo que toca hacer, estado y responsable. </a:t>
          </a:r>
          <a:endParaRPr lang="es-CO" sz="1100" b="0" i="0" kern="1200"/>
        </a:p>
      </dsp:txBody>
      <dsp:txXfrm rot="5400000">
        <a:off x="2451319" y="797242"/>
        <a:ext cx="2278137" cy="2391727"/>
      </dsp:txXfrm>
    </dsp:sp>
    <dsp:sp modelId="{25A33852-3C4B-4406-8856-3A4D6201948C}">
      <dsp:nvSpPr>
        <dsp:cNvPr id="0" name=""/>
        <dsp:cNvSpPr/>
      </dsp:nvSpPr>
      <dsp:spPr>
        <a:xfrm rot="16200000">
          <a:off x="4046280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87909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Unificar el conocimiento, en este momento está divido el </a:t>
          </a:r>
          <a:r>
            <a:rPr lang="es-CO" sz="1400" b="1" i="0" kern="1200" dirty="0" err="1" smtClean="0"/>
            <a:t>front</a:t>
          </a:r>
          <a:r>
            <a:rPr lang="es-CO" sz="1400" b="1" i="0" kern="1200" dirty="0" smtClean="0"/>
            <a:t> y el back</a:t>
          </a:r>
          <a:endParaRPr lang="es-E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Ejemplo: Ya que nos dividimos en dos equipos, cada uno conoce la tecnología en la cual trabajo, pero el resto del equipo no. </a:t>
          </a:r>
          <a:br>
            <a:rPr lang="es-CO" sz="1100" b="0" i="0" kern="1200" dirty="0" smtClean="0"/>
          </a:b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smtClean="0"/>
            <a:t>Mejora: Creemos que por el tiempo es muy difícil hacer esto, pero la idea es que podamos mostrar lo que cada equipo hizo y como lo hizo, para que todos tengamos una idea de todo el proceso.</a:t>
          </a:r>
          <a:endParaRPr lang="es-CO" sz="1100" b="0" i="0" kern="1200"/>
        </a:p>
      </dsp:txBody>
      <dsp:txXfrm rot="5400000">
        <a:off x="4900318" y="797242"/>
        <a:ext cx="2278137" cy="2391727"/>
      </dsp:txXfrm>
    </dsp:sp>
    <dsp:sp modelId="{86146B22-5360-4D1B-AC91-3378F10134EE}">
      <dsp:nvSpPr>
        <dsp:cNvPr id="0" name=""/>
        <dsp:cNvSpPr/>
      </dsp:nvSpPr>
      <dsp:spPr>
        <a:xfrm rot="16200000">
          <a:off x="6495278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87909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Hacer más seguimiento de las tareas individuales</a:t>
          </a:r>
          <a:endParaRPr lang="es-E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Ejemplo: Muchas veces no sabemos en qué está cada uno de nuestros compañeros, hasta el día que nos vemos y revisamos lo que se hizo en la semana. </a:t>
          </a:r>
          <a:br>
            <a:rPr lang="es-CO" sz="1100" b="0" i="0" kern="1200" dirty="0" smtClean="0"/>
          </a:b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smtClean="0"/>
            <a:t>Mejora: Junto con la planeación, la asignación y documentación de tareas nos permitirá poder saber en qué estado está cada tarea y así medirnos en tiempo para lograr el objetivo.</a:t>
          </a:r>
          <a:endParaRPr lang="es-CO" sz="1100" b="0" i="0" kern="1200"/>
        </a:p>
      </dsp:txBody>
      <dsp:txXfrm rot="5400000">
        <a:off x="7349316" y="797242"/>
        <a:ext cx="2278137" cy="23917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-851716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0" rIns="76200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Investigación de tecnologías</a:t>
          </a:r>
          <a:endParaRPr lang="es-ES" sz="1400" b="1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200" b="0" i="0" kern="1200" dirty="0" smtClean="0"/>
            <a:t>Ejemplo: Trabajamos con lo mínimo que sabemos e investigamos solo lo que toca, debemos conocer mucho más de la tecnología que cada uno maneja.</a:t>
          </a:r>
          <a:endParaRPr lang="es-E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E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200" b="0" i="0" kern="1200" dirty="0" smtClean="0"/>
            <a:t>Mejora: Creemos que por el tiempo es muy difícil hacer esto, pero la idea es que podamos conocer mucho más sobre cada tema.</a:t>
          </a:r>
          <a:endParaRPr lang="es-CO" sz="1200" b="0" i="0" kern="1200" dirty="0"/>
        </a:p>
      </dsp:txBody>
      <dsp:txXfrm rot="5400000">
        <a:off x="2322" y="797242"/>
        <a:ext cx="2278137" cy="2391727"/>
      </dsp:txXfrm>
    </dsp:sp>
    <dsp:sp modelId="{DAD9059A-916A-4916-A2A8-B42491568DD3}">
      <dsp:nvSpPr>
        <dsp:cNvPr id="0" name=""/>
        <dsp:cNvSpPr/>
      </dsp:nvSpPr>
      <dsp:spPr>
        <a:xfrm rot="16200000">
          <a:off x="1597281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90851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Trabajo colectivo</a:t>
          </a:r>
          <a:endParaRPr lang="es-E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Ejemplo: Muchas veces cada uno trabaja por su parte y solo los sábados trabajamos en equipo.</a:t>
          </a: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Mejora: Reunirnos para trabajar en equipo dos veces por semana y sacar cosas puntuales, ya que cada uno tiene una tarea asignada, la cual sin ella otra persona no podría trabajar.</a:t>
          </a:r>
          <a:endParaRPr lang="es-CO" sz="1100" b="0" i="0" kern="1200" dirty="0"/>
        </a:p>
      </dsp:txBody>
      <dsp:txXfrm rot="5400000">
        <a:off x="2451319" y="797242"/>
        <a:ext cx="2278137" cy="2391727"/>
      </dsp:txXfrm>
    </dsp:sp>
    <dsp:sp modelId="{25A33852-3C4B-4406-8856-3A4D6201948C}">
      <dsp:nvSpPr>
        <dsp:cNvPr id="0" name=""/>
        <dsp:cNvSpPr/>
      </dsp:nvSpPr>
      <dsp:spPr>
        <a:xfrm rot="16200000">
          <a:off x="4046280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90851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Reuniones, no solo presenciales, sino también virtuales entre semana</a:t>
          </a:r>
          <a:endParaRPr lang="es-E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Ejemplo: Nos reunimos una vez a la semana presencialmente.</a:t>
          </a: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Mejora: Creemos que debemos vernos por lo menos una vez más por un medio virtual para socializar los avances antes de la reunión presencial. </a:t>
          </a:r>
          <a:endParaRPr lang="es-CO" sz="1100" b="0" i="0" kern="1200" dirty="0"/>
        </a:p>
      </dsp:txBody>
      <dsp:txXfrm rot="5400000">
        <a:off x="4900318" y="797242"/>
        <a:ext cx="2278137" cy="2391727"/>
      </dsp:txXfrm>
    </dsp:sp>
    <dsp:sp modelId="{86146B22-5360-4D1B-AC91-3378F10134EE}">
      <dsp:nvSpPr>
        <dsp:cNvPr id="0" name=""/>
        <dsp:cNvSpPr/>
      </dsp:nvSpPr>
      <dsp:spPr>
        <a:xfrm rot="16200000">
          <a:off x="6495278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90851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Pedirle retroalimentación al cliente</a:t>
          </a:r>
          <a:endParaRPr lang="es-E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Ejemplo: Muchas veces tenemos dudas y suponemos sobre cierto proceso y no hacemos preguntas directas al cliente quién es quién conoce lo que quiere.</a:t>
          </a: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Mejora: Escribirle más seguido al profesor con el fin de entender mejor lo que desea con cada desarrollo y no generar re-procesos</a:t>
          </a:r>
          <a:endParaRPr lang="es-CO" sz="1100" b="0" i="0" kern="1200" dirty="0"/>
        </a:p>
      </dsp:txBody>
      <dsp:txXfrm rot="5400000">
        <a:off x="7349316" y="797242"/>
        <a:ext cx="2278137" cy="23917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-851716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3978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800" b="1" i="0" kern="1200" dirty="0" smtClean="0"/>
            <a:t>Comunicación fluida por </a:t>
          </a:r>
          <a:r>
            <a:rPr lang="es-CO" sz="1800" b="1" i="0" kern="1200" dirty="0" err="1" smtClean="0"/>
            <a:t>whatsapp</a:t>
          </a:r>
          <a:endParaRPr lang="es-ES" sz="18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400" b="0" i="0" kern="1200" dirty="0" smtClean="0"/>
            <a:t>Ejemplo: Siempre nos hablamos por </a:t>
          </a:r>
          <a:r>
            <a:rPr lang="es-CO" sz="1400" b="0" i="0" kern="1200" dirty="0" err="1" smtClean="0"/>
            <a:t>whatsapp</a:t>
          </a:r>
          <a:r>
            <a:rPr lang="es-CO" sz="1400" b="0" i="0" kern="1200" dirty="0" smtClean="0"/>
            <a:t>, pero la comunicación siempre es fluida, siempre nos respondemos al momento que es y se necesita y nos comunicamos todo lo que hacemos</a:t>
          </a:r>
          <a:endParaRPr lang="es-ES" sz="1400" kern="1200" dirty="0"/>
        </a:p>
      </dsp:txBody>
      <dsp:txXfrm rot="5400000">
        <a:off x="2322" y="797242"/>
        <a:ext cx="2278137" cy="2391727"/>
      </dsp:txXfrm>
    </dsp:sp>
    <dsp:sp modelId="{DAD9059A-916A-4916-A2A8-B42491568DD3}">
      <dsp:nvSpPr>
        <dsp:cNvPr id="0" name=""/>
        <dsp:cNvSpPr/>
      </dsp:nvSpPr>
      <dsp:spPr>
        <a:xfrm rot="16200000">
          <a:off x="1597281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3978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800" b="1" i="0" u="none" kern="1200" dirty="0" smtClean="0"/>
            <a:t>Motivación intrínseca</a:t>
          </a:r>
          <a:endParaRPr lang="es-ES" sz="1800" b="1" i="0" u="none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400" b="0" i="0" kern="1200" dirty="0" smtClean="0"/>
            <a:t>Ejemplo: Estamos muy motivados en él cursos y el desarrollo del proyecto, siempre nos apoyamos y nos damos buena energía, jamás nos criticamos, siempre trabajamos de la mejor manera</a:t>
          </a:r>
          <a:endParaRPr lang="es-ES" sz="1400" kern="1200" dirty="0"/>
        </a:p>
      </dsp:txBody>
      <dsp:txXfrm rot="5400000">
        <a:off x="2451319" y="797242"/>
        <a:ext cx="2278137" cy="2391727"/>
      </dsp:txXfrm>
    </dsp:sp>
    <dsp:sp modelId="{25A33852-3C4B-4406-8856-3A4D6201948C}">
      <dsp:nvSpPr>
        <dsp:cNvPr id="0" name=""/>
        <dsp:cNvSpPr/>
      </dsp:nvSpPr>
      <dsp:spPr>
        <a:xfrm rot="16200000">
          <a:off x="4046280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3978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800" b="1" i="0" kern="1200" dirty="0" smtClean="0"/>
            <a:t>Llegar a acuerdos rápidamente</a:t>
          </a:r>
          <a:endParaRPr lang="es-ES" sz="18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400" b="0" i="0" kern="1200" dirty="0" smtClean="0"/>
            <a:t>Ejemplo: Generalmente discutiremos todas las decisiones, y tomamos decisiones pronto entre todos, lo que permite que el trabajo fluya.</a:t>
          </a:r>
          <a:endParaRPr lang="es-ES" sz="1400" kern="1200" dirty="0"/>
        </a:p>
      </dsp:txBody>
      <dsp:txXfrm rot="5400000">
        <a:off x="4900318" y="797242"/>
        <a:ext cx="2278137" cy="2391727"/>
      </dsp:txXfrm>
    </dsp:sp>
    <dsp:sp modelId="{86146B22-5360-4D1B-AC91-3378F10134EE}">
      <dsp:nvSpPr>
        <dsp:cNvPr id="0" name=""/>
        <dsp:cNvSpPr/>
      </dsp:nvSpPr>
      <dsp:spPr>
        <a:xfrm rot="16200000">
          <a:off x="6495278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3978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800" b="1" i="0" kern="1200" dirty="0" smtClean="0"/>
            <a:t>Visión compartida del proyecto</a:t>
          </a:r>
          <a:endParaRPr lang="es-ES" sz="18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400" b="0" i="0" kern="1200" dirty="0" smtClean="0"/>
            <a:t>Ejemplo: Al igual que los acuerdos, tenemos el objetivo claro y conceptos compartidos, lo que permite que rápidamente logremos saber que tenemos que hacer</a:t>
          </a:r>
          <a:endParaRPr lang="es-ES" sz="1400" kern="1200" dirty="0"/>
        </a:p>
      </dsp:txBody>
      <dsp:txXfrm rot="5400000">
        <a:off x="7349316" y="797242"/>
        <a:ext cx="2278137" cy="23917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-851716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91653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Esperar al fin de semana para trabajar en el proyecto</a:t>
          </a:r>
          <a:endParaRPr lang="es-E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Ejemplo: Cada uno es consciente de que por las ocupaciones que cada uno tiene, solo le dedica los fines de semana</a:t>
          </a:r>
          <a:br>
            <a:rPr lang="es-CO" sz="1100" b="0" i="0" kern="1200" dirty="0" smtClean="0"/>
          </a:b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smtClean="0"/>
            <a:t>Mejora:La idea es al identificar las tareas con sus respectivos dolientes, poder organizarnos mejor cada uno entre semana y poder trabajar en las diferentes tareas.</a:t>
          </a:r>
          <a:endParaRPr lang="es-CO" sz="1100" b="0" i="0" kern="1200"/>
        </a:p>
      </dsp:txBody>
      <dsp:txXfrm rot="5400000">
        <a:off x="2322" y="797242"/>
        <a:ext cx="2278137" cy="2391727"/>
      </dsp:txXfrm>
    </dsp:sp>
    <dsp:sp modelId="{DAD9059A-916A-4916-A2A8-B42491568DD3}">
      <dsp:nvSpPr>
        <dsp:cNvPr id="0" name=""/>
        <dsp:cNvSpPr/>
      </dsp:nvSpPr>
      <dsp:spPr>
        <a:xfrm rot="16200000">
          <a:off x="1597281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91653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No suponer para poder definir bien los requerimientos</a:t>
          </a:r>
          <a:endParaRPr lang="es-E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Ejemplo: Siempre suponemos cosas que a veces o son y hacemos re-procesos.</a:t>
          </a:r>
          <a:br>
            <a:rPr lang="es-CO" sz="1100" b="0" i="0" kern="1200" dirty="0" smtClean="0"/>
          </a:b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smtClean="0"/>
            <a:t>Mejora:Quedamos en primero acudir a nuestro equipo, si la duda es general acudir al profesor lo más pronto y no perder tiempo</a:t>
          </a:r>
          <a:endParaRPr lang="es-CO" sz="1100" b="0" i="0" kern="1200"/>
        </a:p>
      </dsp:txBody>
      <dsp:txXfrm rot="5400000">
        <a:off x="2451319" y="797242"/>
        <a:ext cx="2278137" cy="2391727"/>
      </dsp:txXfrm>
    </dsp:sp>
    <dsp:sp modelId="{25A33852-3C4B-4406-8856-3A4D6201948C}">
      <dsp:nvSpPr>
        <dsp:cNvPr id="0" name=""/>
        <dsp:cNvSpPr/>
      </dsp:nvSpPr>
      <dsp:spPr>
        <a:xfrm rot="16200000">
          <a:off x="4046280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91653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No ser impuntuales y salirnos antes de las reuniones de trabajo</a:t>
          </a:r>
          <a:endParaRPr lang="es-E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Ejemplo: Muchas veces nos reunimos, pero no podemos todo el día o no podemos todos el tiempo que estipulamos y nos salimos antes</a:t>
          </a:r>
          <a:br>
            <a:rPr lang="es-CO" sz="1100" b="0" i="0" kern="1200" dirty="0" smtClean="0"/>
          </a:b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smtClean="0"/>
            <a:t>Mejora:Tratar de sacar el día de reunión completo para poder avanzar lo que esperamos.</a:t>
          </a:r>
          <a:endParaRPr lang="es-CO" sz="1100" b="0" i="0" kern="1200"/>
        </a:p>
      </dsp:txBody>
      <dsp:txXfrm rot="5400000">
        <a:off x="4900318" y="797242"/>
        <a:ext cx="2278137" cy="2391727"/>
      </dsp:txXfrm>
    </dsp:sp>
    <dsp:sp modelId="{86146B22-5360-4D1B-AC91-3378F10134EE}">
      <dsp:nvSpPr>
        <dsp:cNvPr id="0" name=""/>
        <dsp:cNvSpPr/>
      </dsp:nvSpPr>
      <dsp:spPr>
        <a:xfrm rot="16200000">
          <a:off x="6495278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0" tIns="0" rIns="91653" bIns="0" numCol="1" spcCol="1270" anchor="t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1400" b="1" i="0" kern="1200" dirty="0" smtClean="0"/>
            <a:t>Dejar de hacer para mañana lo que podemos hacer hoy</a:t>
          </a:r>
          <a:endParaRPr lang="es-ES" sz="1400" b="1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dirty="0" smtClean="0"/>
            <a:t>Ejemplo: Muchas veces que nos reunimos, identificamos mejoras y no las hacemos en el momento</a:t>
          </a:r>
          <a:br>
            <a:rPr lang="es-CO" sz="1100" b="0" i="0" kern="1200" dirty="0" smtClean="0"/>
          </a:br>
          <a:endParaRPr lang="es-E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100" b="0" i="0" kern="1200" smtClean="0"/>
            <a:t>Mejora:Una persona se encarga de hacer las revisiones generales y con cada persona encargada del proceso se sienta y hacen las respectivas correcciones.</a:t>
          </a:r>
          <a:endParaRPr lang="es-CO" sz="1100" b="0" i="0" kern="1200"/>
        </a:p>
      </dsp:txBody>
      <dsp:txXfrm rot="5400000">
        <a:off x="7349316" y="797242"/>
        <a:ext cx="2278137" cy="239172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2821780" y="-2821780"/>
          <a:ext cx="3986213" cy="9629774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2400" tIns="0" rIns="150813" bIns="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2400" b="0" i="0" kern="1200" dirty="0" smtClean="0"/>
            <a:t>No estancarnos en problemas mínimos, que nos impidan el avance del proyecto</a:t>
          </a:r>
          <a:endParaRPr lang="es-ES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900" b="0" i="0" kern="1200" dirty="0" smtClean="0"/>
            <a:t>Ejemplo: A veces no avanzamos por tratar de resolver algo en lo que estamos, cuando podemos avanzar en otras cosas que si sabemos.</a:t>
          </a:r>
          <a:br>
            <a:rPr lang="es-CO" sz="1900" b="0" i="0" kern="1200" dirty="0" smtClean="0"/>
          </a:br>
          <a:endParaRPr lang="es-E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CO" sz="1900" b="0" i="0" kern="1200" smtClean="0"/>
            <a:t>Mejora:Ya identificado este problema, es que cada uno sea consiente de que debemos avanzar en lo que sabemos para dejar de ultimo lo que no y así poder avanzar en el proyecto.</a:t>
          </a:r>
          <a:endParaRPr lang="es-CO" sz="1900" b="0" i="0" kern="1200"/>
        </a:p>
      </dsp:txBody>
      <dsp:txXfrm rot="5400000">
        <a:off x="0" y="797243"/>
        <a:ext cx="9629774" cy="23917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es-ES"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es-ES" sz="1200"/>
            </a:lvl1pPr>
          </a:lstStyle>
          <a:p>
            <a:fld id="{CEEBDA6D-DC69-4DCE-BAF7-6763517D3376}" type="datetimeFigureOut">
              <a:rPr lang="es-ES"/>
              <a:t>15/05/2016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es-ES"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es-ES" sz="1200"/>
            </a:lvl1pPr>
          </a:lstStyle>
          <a:p>
            <a:fld id="{B2977E94-A6AB-4E02-8E43-E89F9CF4757F}" type="slidenum">
              <a:rPr lang="es-ES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es-ES"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es-ES" sz="1200"/>
            </a:lvl1pPr>
          </a:lstStyle>
          <a:p>
            <a:fld id="{237F6C43-988E-4257-9A1C-C162EF036D58}" type="datetimeFigureOut">
              <a:t>15/05/2016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es-ES"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es-ES" sz="1200"/>
            </a:lvl1pPr>
          </a:lstStyle>
          <a:p>
            <a:fld id="{DED491D0-8E1B-49C7-849B-A28568D94497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NOTA: Para </a:t>
            </a:r>
            <a:r>
              <a:rPr lang="es-ES"/>
              <a:t>cambiar </a:t>
            </a:r>
            <a:r>
              <a:rPr lang="es-ES" smtClean="0"/>
              <a:t>una imagen</a:t>
            </a:r>
            <a:r>
              <a:rPr lang="es-ES" dirty="0"/>
              <a:t>, selecciónela y bórrela. Luego use el icono Insertar imagen para reemplazarla por una propia</a:t>
            </a:r>
            <a:r>
              <a:rPr lang="es-ES" dirty="0" smtClean="0"/>
              <a:t>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8BD8E7-1312-41F3-99C4-6DA5AF89196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3581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 latinLnBrk="0">
              <a:lnSpc>
                <a:spcPct val="90000"/>
              </a:lnSpc>
              <a:defRPr lang="es-ES" sz="6000" b="1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 latinLnBrk="0">
              <a:spcBef>
                <a:spcPts val="0"/>
              </a:spcBef>
              <a:buNone/>
              <a:defRPr lang="es-ES" sz="24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11" name="Marcador de fecha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12" name="Marcador de pie de página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apositiva de título con imágen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4800600"/>
            <a:ext cx="12192000" cy="2057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33400" y="5115656"/>
            <a:ext cx="11125200" cy="914400"/>
          </a:xfrm>
        </p:spPr>
        <p:txBody>
          <a:bodyPr anchor="b">
            <a:normAutofit/>
          </a:bodyPr>
          <a:lstStyle>
            <a:lvl1pPr algn="ctr" latinLnBrk="0">
              <a:defRPr lang="es-ES" sz="4400" spc="-50"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33400" y="6043123"/>
            <a:ext cx="11125200" cy="571500"/>
          </a:xfrm>
        </p:spPr>
        <p:txBody>
          <a:bodyPr>
            <a:normAutofit/>
          </a:bodyPr>
          <a:lstStyle>
            <a:lvl1pPr marL="0" indent="0" algn="ctr" latinLnBrk="0">
              <a:spcBef>
                <a:spcPts val="0"/>
              </a:spcBef>
              <a:buNone/>
              <a:defRPr lang="es-ES" sz="2000" cap="all" spc="50" baseline="0">
                <a:solidFill>
                  <a:schemeClr val="bg1"/>
                </a:solidFill>
              </a:defRPr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9" name="Marcador de imagen 2"/>
          <p:cNvSpPr>
            <a:spLocks noGrp="1"/>
          </p:cNvSpPr>
          <p:nvPr>
            <p:ph type="pic" idx="10"/>
          </p:nvPr>
        </p:nvSpPr>
        <p:spPr>
          <a:xfrm>
            <a:off x="1" y="1"/>
            <a:ext cx="4023360" cy="4745736"/>
          </a:xfrm>
        </p:spPr>
        <p:txBody>
          <a:bodyPr tIns="457200">
            <a:normAutofit/>
          </a:bodyPr>
          <a:lstStyle>
            <a:lvl1pPr marL="0" indent="0" algn="ctr" latinLnBrk="0">
              <a:buNone/>
              <a:defRPr lang="es-ES" sz="20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endParaRPr lang="es-ES"/>
          </a:p>
        </p:txBody>
      </p:sp>
      <p:sp>
        <p:nvSpPr>
          <p:cNvPr id="13" name="Marcador de imagen 2"/>
          <p:cNvSpPr>
            <a:spLocks noGrp="1"/>
          </p:cNvSpPr>
          <p:nvPr>
            <p:ph type="pic" idx="11"/>
          </p:nvPr>
        </p:nvSpPr>
        <p:spPr>
          <a:xfrm>
            <a:off x="4084320" y="1"/>
            <a:ext cx="4023360" cy="4745736"/>
          </a:xfrm>
        </p:spPr>
        <p:txBody>
          <a:bodyPr tIns="457200">
            <a:normAutofit/>
          </a:bodyPr>
          <a:lstStyle>
            <a:lvl1pPr marL="0" indent="0" algn="ctr" latinLnBrk="0">
              <a:buNone/>
              <a:defRPr lang="es-ES" sz="20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endParaRPr lang="es-ES"/>
          </a:p>
        </p:txBody>
      </p:sp>
      <p:sp>
        <p:nvSpPr>
          <p:cNvPr id="14" name="Marcador de imagen 2"/>
          <p:cNvSpPr>
            <a:spLocks noGrp="1"/>
          </p:cNvSpPr>
          <p:nvPr>
            <p:ph type="pic" idx="12"/>
          </p:nvPr>
        </p:nvSpPr>
        <p:spPr>
          <a:xfrm>
            <a:off x="8168640" y="1"/>
            <a:ext cx="4023360" cy="4745736"/>
          </a:xfrm>
        </p:spPr>
        <p:txBody>
          <a:bodyPr tIns="457200">
            <a:normAutofit/>
          </a:bodyPr>
          <a:lstStyle>
            <a:lvl1pPr marL="0" indent="0" algn="ctr" latinLnBrk="0">
              <a:buNone/>
              <a:defRPr lang="es-ES" sz="20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8506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 latinLnBrk="0">
              <a:lnSpc>
                <a:spcPct val="90000"/>
              </a:lnSpc>
              <a:defRPr lang="es-ES" sz="5000" b="1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 latinLnBrk="0">
              <a:spcBef>
                <a:spcPts val="0"/>
              </a:spcBef>
              <a:buNone/>
              <a:defRPr lang="es-ES" sz="240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 latinLnBrk="0">
              <a:defRPr lang="es-ES" sz="3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>
            <a:normAutofit/>
          </a:bodyPr>
          <a:lstStyle>
            <a:lvl1pPr latinLnBrk="0">
              <a:defRPr lang="es-ES" sz="2200"/>
            </a:lvl1pPr>
            <a:lvl2pPr latinLnBrk="0">
              <a:defRPr lang="es-ES" sz="2000"/>
            </a:lvl2pPr>
            <a:lvl3pPr latinLnBrk="0">
              <a:defRPr lang="es-ES" sz="1800"/>
            </a:lvl3pPr>
            <a:lvl4pPr latinLnBrk="0">
              <a:defRPr lang="es-ES" sz="1600"/>
            </a:lvl4pPr>
            <a:lvl5pPr latinLnBrk="0">
              <a:defRPr lang="es-ES" sz="1600"/>
            </a:lvl5pPr>
            <a:lvl6pPr latinLnBrk="0">
              <a:defRPr lang="es-ES" sz="1600"/>
            </a:lvl6pPr>
            <a:lvl7pPr latinLnBrk="0">
              <a:defRPr lang="es-ES" sz="1600"/>
            </a:lvl7pPr>
            <a:lvl8pPr latinLnBrk="0">
              <a:defRPr lang="es-ES" sz="1600"/>
            </a:lvl8pPr>
            <a:lvl9pPr latinLnBrk="0">
              <a:defRPr lang="es-ES"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 latinLnBrk="0">
              <a:spcBef>
                <a:spcPts val="1500"/>
              </a:spcBef>
              <a:buNone/>
              <a:defRPr lang="es-ES" sz="22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 latinLnBrk="0">
              <a:defRPr lang="es-ES" sz="3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 latinLnBrk="0">
              <a:buNone/>
              <a:defRPr lang="es-ES" sz="20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 latinLnBrk="0">
              <a:buNone/>
              <a:defRPr lang="es-ES" sz="22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Marcador de título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  <a:p>
            <a:pPr lvl="5"/>
            <a:r>
              <a:rPr lang="es-ES"/>
              <a:t>Sexto</a:t>
            </a:r>
          </a:p>
          <a:p>
            <a:pPr lvl="6"/>
            <a:r>
              <a:rPr lang="es-ES"/>
              <a:t>Séptimo</a:t>
            </a:r>
          </a:p>
          <a:p>
            <a:pPr lvl="7"/>
            <a:r>
              <a:rPr lang="es-ES"/>
              <a:t>Octavo</a:t>
            </a:r>
          </a:p>
          <a:p>
            <a:pPr lvl="8"/>
            <a:r>
              <a:rPr lang="es-ES"/>
              <a:t>Noveno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E9AC-F15C-4FA0-A6F1-298829FA691D}" type="datetimeFigureOut">
              <a:t>15/05/2016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latinLnBrk="0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lang="es-ES"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lang="es-ES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s-ES" sz="6600" b="1" dirty="0" smtClean="0"/>
              <a:t>MARKET PLACE ECOTOURING</a:t>
            </a:r>
            <a:endParaRPr lang="es-ES" sz="6600" b="1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Ecotouring, Tu mejor ALIADO para viajar</a:t>
            </a:r>
            <a:endParaRPr lang="es-E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3"/>
          <a:srcRect l="70972" t="11778" r="1806" b="26222"/>
          <a:stretch/>
        </p:blipFill>
        <p:spPr>
          <a:xfrm>
            <a:off x="4364372" y="245660"/>
            <a:ext cx="3619567" cy="425441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4"/>
          <a:srcRect l="50926" t="11926" r="2037" b="13111"/>
          <a:stretch/>
        </p:blipFill>
        <p:spPr>
          <a:xfrm>
            <a:off x="8257623" y="245660"/>
            <a:ext cx="3670519" cy="425441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5"/>
          <a:srcRect l="74259" t="13555" r="2222" b="8371"/>
          <a:stretch/>
        </p:blipFill>
        <p:spPr>
          <a:xfrm>
            <a:off x="252759" y="245659"/>
            <a:ext cx="3841569" cy="425441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438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DEJAR DE HACER</a:t>
            </a:r>
            <a:endParaRPr lang="es-CO" b="1" dirty="0"/>
          </a:p>
        </p:txBody>
      </p:sp>
      <p:graphicFrame>
        <p:nvGraphicFramePr>
          <p:cNvPr id="8" name="Marcador de contenido 7" descr="Lista de trapezoides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9639861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23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MENOS DE</a:t>
            </a:r>
            <a:endParaRPr lang="es-CO" b="1" dirty="0"/>
          </a:p>
        </p:txBody>
      </p:sp>
      <p:graphicFrame>
        <p:nvGraphicFramePr>
          <p:cNvPr id="8" name="Marcador de contenido 7" descr="Lista de trapezoides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3292032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47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smtClean="0"/>
              <a:t>CONCLUSIONES</a:t>
            </a:r>
            <a:endParaRPr lang="es-ES" b="1" dirty="0"/>
          </a:p>
        </p:txBody>
      </p:sp>
      <p:sp>
        <p:nvSpPr>
          <p:cNvPr id="14" name="Marcador de contenido 13"/>
          <p:cNvSpPr>
            <a:spLocks noGrp="1"/>
          </p:cNvSpPr>
          <p:nvPr>
            <p:ph idx="1"/>
          </p:nvPr>
        </p:nvSpPr>
        <p:spPr>
          <a:xfrm>
            <a:off x="1280160" y="2190749"/>
            <a:ext cx="9628632" cy="398621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s-CO" sz="2800" b="1" dirty="0"/>
              <a:t>1</a:t>
            </a:r>
            <a:r>
              <a:rPr lang="es-CO" dirty="0"/>
              <a:t> aspecto o anotaciones más procesamiento. </a:t>
            </a:r>
            <a:endParaRPr lang="es-CO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/>
              <a:t>2</a:t>
            </a:r>
            <a:r>
              <a:rPr lang="es-CO" dirty="0"/>
              <a:t> patrones (al menos uno para la resolución de variabilidad</a:t>
            </a:r>
            <a:r>
              <a:rPr lang="es-CO" dirty="0" smtClean="0"/>
              <a:t>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/>
              <a:t>1</a:t>
            </a:r>
            <a:r>
              <a:rPr lang="es-CO" dirty="0"/>
              <a:t> servicio </a:t>
            </a:r>
            <a:r>
              <a:rPr lang="es-CO" dirty="0" smtClean="0"/>
              <a:t>REST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 smtClean="0"/>
              <a:t>1</a:t>
            </a:r>
            <a:r>
              <a:rPr lang="es-CO" dirty="0" smtClean="0"/>
              <a:t> </a:t>
            </a:r>
            <a:r>
              <a:rPr lang="es-CO" dirty="0"/>
              <a:t>Condición sobre constante o </a:t>
            </a:r>
            <a:r>
              <a:rPr lang="es-CO" dirty="0" smtClean="0"/>
              <a:t>variable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 smtClean="0"/>
              <a:t>1</a:t>
            </a:r>
            <a:r>
              <a:rPr lang="es-CO" dirty="0" smtClean="0"/>
              <a:t> </a:t>
            </a:r>
            <a:r>
              <a:rPr lang="es-CO" dirty="0"/>
              <a:t>dependencia o modulo </a:t>
            </a:r>
            <a:r>
              <a:rPr lang="es-CO" dirty="0" err="1"/>
              <a:t>Maven</a:t>
            </a:r>
            <a:r>
              <a:rPr lang="es-CO" dirty="0"/>
              <a:t> o equivalentes en las herramientas utilizadas (SBT)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14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91819" y="2006221"/>
            <a:ext cx="4917912" cy="4053385"/>
          </a:xfrm>
        </p:spPr>
        <p:txBody>
          <a:bodyPr>
            <a:normAutofit/>
          </a:bodyPr>
          <a:lstStyle/>
          <a:p>
            <a:pPr algn="ctr"/>
            <a:endParaRPr lang="es-ES" dirty="0" smtClean="0"/>
          </a:p>
          <a:p>
            <a:pPr algn="ctr"/>
            <a:endParaRPr lang="es-ES" dirty="0"/>
          </a:p>
          <a:p>
            <a:pPr algn="ctr"/>
            <a:endParaRPr lang="es-ES" dirty="0" smtClean="0"/>
          </a:p>
          <a:p>
            <a:pPr algn="ctr"/>
            <a:r>
              <a:rPr lang="es-ES" sz="7200" dirty="0" smtClean="0">
                <a:latin typeface="Broadway" panose="04040905080B02020502" pitchFamily="82" charset="0"/>
              </a:rPr>
              <a:t>GRACIAS</a:t>
            </a:r>
            <a:endParaRPr lang="es-ES" sz="7200" dirty="0">
              <a:latin typeface="Broadway" panose="04040905080B02020502" pitchFamily="82" charset="0"/>
            </a:endParaRPr>
          </a:p>
        </p:txBody>
      </p:sp>
      <p:pic>
        <p:nvPicPr>
          <p:cNvPr id="9" name="Marcador de posición de imagen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77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57" b="3357"/>
          <a:stretch>
            <a:fillRect/>
          </a:stretch>
        </p:blipFill>
        <p:spPr>
          <a:xfrm>
            <a:off x="5462434" y="1828456"/>
            <a:ext cx="5009628" cy="4674700"/>
          </a:xfrm>
        </p:spPr>
      </p:pic>
    </p:spTree>
    <p:extLst>
      <p:ext uri="{BB962C8B-B14F-4D97-AF65-F5344CB8AC3E}">
        <p14:creationId xmlns:p14="http://schemas.microsoft.com/office/powerpoint/2010/main" val="53732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80159" y="466343"/>
            <a:ext cx="10258697" cy="1362113"/>
          </a:xfrm>
        </p:spPr>
        <p:txBody>
          <a:bodyPr/>
          <a:lstStyle/>
          <a:p>
            <a:r>
              <a:rPr lang="es-CO" b="1" dirty="0" smtClean="0"/>
              <a:t>ENTREGA CON VARIABILIDAD</a:t>
            </a:r>
            <a:endParaRPr lang="es-ES" b="1" dirty="0"/>
          </a:p>
        </p:txBody>
      </p:sp>
      <p:sp>
        <p:nvSpPr>
          <p:cNvPr id="14" name="Marcador de contenido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s-CO" sz="2800" b="1" dirty="0"/>
              <a:t>1</a:t>
            </a:r>
            <a:r>
              <a:rPr lang="es-CO" dirty="0"/>
              <a:t> aspecto o anotaciones más procesamiento. </a:t>
            </a:r>
            <a:endParaRPr lang="es-CO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/>
              <a:t>2</a:t>
            </a:r>
            <a:r>
              <a:rPr lang="es-CO" dirty="0"/>
              <a:t> patrones (al menos uno para la resolución de variabilidad</a:t>
            </a:r>
            <a:r>
              <a:rPr lang="es-CO" dirty="0" smtClean="0"/>
              <a:t>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/>
              <a:t>1</a:t>
            </a:r>
            <a:r>
              <a:rPr lang="es-CO" dirty="0"/>
              <a:t> servicio </a:t>
            </a:r>
            <a:r>
              <a:rPr lang="es-CO" dirty="0" smtClean="0"/>
              <a:t>REST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 smtClean="0"/>
              <a:t>1</a:t>
            </a:r>
            <a:r>
              <a:rPr lang="es-CO" dirty="0" smtClean="0"/>
              <a:t> </a:t>
            </a:r>
            <a:r>
              <a:rPr lang="es-CO" dirty="0"/>
              <a:t>Condición sobre constante o </a:t>
            </a:r>
            <a:r>
              <a:rPr lang="es-CO" dirty="0" smtClean="0"/>
              <a:t>variable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 smtClean="0"/>
              <a:t>1</a:t>
            </a:r>
            <a:r>
              <a:rPr lang="es-CO" dirty="0" smtClean="0"/>
              <a:t> </a:t>
            </a:r>
            <a:r>
              <a:rPr lang="es-CO" dirty="0"/>
              <a:t>dependencia o modulo </a:t>
            </a:r>
            <a:r>
              <a:rPr lang="es-CO" dirty="0" err="1"/>
              <a:t>Maven</a:t>
            </a:r>
            <a:r>
              <a:rPr lang="es-CO" dirty="0"/>
              <a:t> o equivalentes en las herramientas utilizadas (SBT)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DIAGRAMA DE CARACTERISTICAS</a:t>
            </a:r>
            <a:endParaRPr lang="es-CO" b="1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2"/>
          <a:srcRect l="25350" t="13759" r="57366" b="29151"/>
          <a:stretch/>
        </p:blipFill>
        <p:spPr>
          <a:xfrm>
            <a:off x="6264319" y="1951631"/>
            <a:ext cx="2524836" cy="4682424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3"/>
          <a:srcRect l="25559" t="58535" r="57214" b="21875"/>
          <a:stretch/>
        </p:blipFill>
        <p:spPr>
          <a:xfrm>
            <a:off x="8968110" y="3398293"/>
            <a:ext cx="2813775" cy="1801503"/>
          </a:xfrm>
          <a:prstGeom prst="rect">
            <a:avLst/>
          </a:prstGeom>
        </p:spPr>
      </p:pic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54" y="1951631"/>
            <a:ext cx="5293140" cy="4682424"/>
          </a:xfrm>
        </p:spPr>
      </p:pic>
    </p:spTree>
    <p:extLst>
      <p:ext uri="{BB962C8B-B14F-4D97-AF65-F5344CB8AC3E}">
        <p14:creationId xmlns:p14="http://schemas.microsoft.com/office/powerpoint/2010/main" val="246751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smtClean="0"/>
              <a:t>LO QUE SE APLICÓ</a:t>
            </a:r>
            <a:endParaRPr lang="es-ES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1959" t="49393" r="39056" b="23741"/>
          <a:stretch/>
        </p:blipFill>
        <p:spPr>
          <a:xfrm>
            <a:off x="606179" y="2483892"/>
            <a:ext cx="10976594" cy="338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sz="5400" b="0" dirty="0" smtClean="0"/>
              <a:t>RETROSPECTIVA</a:t>
            </a:r>
            <a:endParaRPr lang="es-ES" sz="540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b="1" dirty="0"/>
              <a:t>ESTRELLA DE MAR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1593849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/>
              <a:t>ESTRELLA DE MAR</a:t>
            </a:r>
            <a:r>
              <a:rPr lang="es-ES" b="1" dirty="0"/>
              <a:t/>
            </a:r>
            <a:br>
              <a:rPr lang="es-ES" b="1" dirty="0"/>
            </a:br>
            <a:endParaRPr lang="es-ES" dirty="0"/>
          </a:p>
        </p:txBody>
      </p:sp>
      <p:cxnSp>
        <p:nvCxnSpPr>
          <p:cNvPr id="10" name="Conector recto 9"/>
          <p:cNvCxnSpPr/>
          <p:nvPr/>
        </p:nvCxnSpPr>
        <p:spPr>
          <a:xfrm flipH="1" flipV="1">
            <a:off x="3505200" y="2933700"/>
            <a:ext cx="2647950" cy="15240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 flipV="1">
            <a:off x="6153150" y="2220625"/>
            <a:ext cx="266700" cy="222885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 flipV="1">
            <a:off x="6153150" y="3174424"/>
            <a:ext cx="2495550" cy="12668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6153150" y="4457700"/>
            <a:ext cx="2114550" cy="188941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 flipH="1">
            <a:off x="4086225" y="4441249"/>
            <a:ext cx="2066925" cy="186863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adroTexto 19"/>
          <p:cNvSpPr txBox="1"/>
          <p:nvPr/>
        </p:nvSpPr>
        <p:spPr>
          <a:xfrm>
            <a:off x="6517481" y="3083395"/>
            <a:ext cx="9667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 smtClean="0"/>
              <a:t>Más de</a:t>
            </a:r>
            <a:endParaRPr lang="es-CO" sz="2000" b="1" dirty="0"/>
          </a:p>
        </p:txBody>
      </p:sp>
      <p:sp>
        <p:nvSpPr>
          <p:cNvPr id="21" name="CuadroTexto 20"/>
          <p:cNvSpPr txBox="1"/>
          <p:nvPr/>
        </p:nvSpPr>
        <p:spPr>
          <a:xfrm>
            <a:off x="6866334" y="4251702"/>
            <a:ext cx="1535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 smtClean="0"/>
              <a:t>Seguir haciendo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5567363" y="5304304"/>
            <a:ext cx="1262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 smtClean="0"/>
              <a:t>Menos de</a:t>
            </a:r>
            <a:endParaRPr lang="es-CO" sz="2000" b="1" dirty="0"/>
          </a:p>
        </p:txBody>
      </p:sp>
      <p:sp>
        <p:nvSpPr>
          <p:cNvPr id="23" name="CuadroTexto 22"/>
          <p:cNvSpPr txBox="1"/>
          <p:nvPr/>
        </p:nvSpPr>
        <p:spPr>
          <a:xfrm>
            <a:off x="3924300" y="4441249"/>
            <a:ext cx="16430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 smtClean="0"/>
              <a:t>Dejar de hacer</a:t>
            </a:r>
            <a:endParaRPr lang="es-CO" sz="2000" b="1" dirty="0"/>
          </a:p>
        </p:txBody>
      </p:sp>
      <p:sp>
        <p:nvSpPr>
          <p:cNvPr id="14" name="CuadroTexto 13"/>
          <p:cNvSpPr txBox="1"/>
          <p:nvPr/>
        </p:nvSpPr>
        <p:spPr>
          <a:xfrm>
            <a:off x="4563666" y="2805436"/>
            <a:ext cx="1835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 smtClean="0"/>
              <a:t>Comenzar hacer</a:t>
            </a:r>
            <a:endParaRPr lang="es-CO" sz="2000" b="1" dirty="0"/>
          </a:p>
        </p:txBody>
      </p:sp>
    </p:spTree>
    <p:extLst>
      <p:ext uri="{BB962C8B-B14F-4D97-AF65-F5344CB8AC3E}">
        <p14:creationId xmlns:p14="http://schemas.microsoft.com/office/powerpoint/2010/main" val="152706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smtClean="0"/>
              <a:t>COMENZAR HACER</a:t>
            </a:r>
            <a:endParaRPr lang="es-ES" b="1" dirty="0"/>
          </a:p>
        </p:txBody>
      </p:sp>
      <p:graphicFrame>
        <p:nvGraphicFramePr>
          <p:cNvPr id="8" name="Marcador de contenido 7" descr="Lista de trapezoides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2139045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95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MÁS DE</a:t>
            </a:r>
            <a:endParaRPr lang="es-CO" b="1" dirty="0"/>
          </a:p>
        </p:txBody>
      </p:sp>
      <p:graphicFrame>
        <p:nvGraphicFramePr>
          <p:cNvPr id="8" name="Marcador de contenido 7" descr="Lista de trapezoides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4090823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576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SEGUIR HACIENDO</a:t>
            </a:r>
            <a:endParaRPr lang="es-ES" dirty="0"/>
          </a:p>
        </p:txBody>
      </p:sp>
      <p:graphicFrame>
        <p:nvGraphicFramePr>
          <p:cNvPr id="8" name="Marcador de contenido 7" descr="Lista de trapezoides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0945004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6358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theme/theme1.xml><?xml version="1.0" encoding="utf-8"?>
<a:theme xmlns:a="http://schemas.openxmlformats.org/drawingml/2006/main" name="Educación 16 x 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1036</Words>
  <Application>Microsoft Office PowerPoint</Application>
  <PresentationFormat>Panorámica</PresentationFormat>
  <Paragraphs>82</Paragraphs>
  <Slides>13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Broadway</vt:lpstr>
      <vt:lpstr>Calibri</vt:lpstr>
      <vt:lpstr>Wingdings</vt:lpstr>
      <vt:lpstr>Educación 16 x 9</vt:lpstr>
      <vt:lpstr>MARKET PLACE ECOTOURING</vt:lpstr>
      <vt:lpstr>ENTREGA CON VARIABILIDAD</vt:lpstr>
      <vt:lpstr>DIAGRAMA DE CARACTERISTICAS</vt:lpstr>
      <vt:lpstr>LO QUE SE APLICÓ</vt:lpstr>
      <vt:lpstr>RETROSPECTIVA</vt:lpstr>
      <vt:lpstr>ESTRELLA DE MAR </vt:lpstr>
      <vt:lpstr>COMENZAR HACER</vt:lpstr>
      <vt:lpstr>MÁS DE</vt:lpstr>
      <vt:lpstr>SEGUIR HACIENDO</vt:lpstr>
      <vt:lpstr>DEJAR DE HACER</vt:lpstr>
      <vt:lpstr>MENOS DE</vt:lpstr>
      <vt:lpstr>CONCLUSIONES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2014-01-14T13:57:02Z</dcterms:created>
  <dcterms:modified xsi:type="dcterms:W3CDTF">2016-05-15T16:04:24Z</dcterms:modified>
</cp:coreProperties>
</file>

<file path=docProps/thumbnail.jpeg>
</file>